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8"/>
  </p:notes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Inknut Antiqua Medium" charset="1" panose="00000600000000000000"/>
      <p:regular r:id="rId14"/>
    </p:embeddedFont>
    <p:embeddedFont>
      <p:font typeface="Inknut Antiqua Medium Bold" charset="1" panose="00000700000000000000"/>
      <p:regular r:id="rId15"/>
    </p:embeddedFont>
    <p:embeddedFont>
      <p:font typeface="Muli Bold" charset="1" panose="00000800000000000000"/>
      <p:regular r:id="rId16"/>
    </p:embeddedFont>
    <p:embeddedFont>
      <p:font typeface="Muli Bold Bold" charset="1" panose="00000900000000000000"/>
      <p:regular r:id="rId17"/>
    </p:embeddedFont>
    <p:embeddedFont>
      <p:font typeface="Muli Bold Italics" charset="1" panose="00000800000000000000"/>
      <p:regular r:id="rId18"/>
    </p:embeddedFont>
    <p:embeddedFont>
      <p:font typeface="Muli Bold Bold Italics" charset="1" panose="00000900000000000000"/>
      <p:regular r:id="rId19"/>
    </p:embeddedFont>
    <p:embeddedFont>
      <p:font typeface="Muli Regular" charset="1" panose="00000500000000000000"/>
      <p:regular r:id="rId20"/>
    </p:embeddedFont>
    <p:embeddedFont>
      <p:font typeface="Muli Regular Bold" charset="1" panose="00000700000000000000"/>
      <p:regular r:id="rId21"/>
    </p:embeddedFont>
    <p:embeddedFont>
      <p:font typeface="Muli Regular Italics" charset="1" panose="00000500000000000000"/>
      <p:regular r:id="rId22"/>
    </p:embeddedFont>
    <p:embeddedFont>
      <p:font typeface="Muli Regular Bold Italics" charset="1" panose="00000700000000000000"/>
      <p:regular r:id="rId23"/>
    </p:embeddedFont>
    <p:embeddedFont>
      <p:font typeface="Space Mono" charset="1" panose="02000509040000020004"/>
      <p:regular r:id="rId24"/>
    </p:embeddedFont>
    <p:embeddedFont>
      <p:font typeface="Space Mono Bold" charset="1" panose="02000809030000020004"/>
      <p:regular r:id="rId25"/>
    </p:embeddedFont>
    <p:embeddedFont>
      <p:font typeface="Space Mono Italics" charset="1" panose="02000509090000090004"/>
      <p:regular r:id="rId26"/>
    </p:embeddedFont>
    <p:embeddedFont>
      <p:font typeface="Space Mono Bold Italics" charset="1" panose="0200080904000009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notesMasters/notesMaster1.xml" Type="http://schemas.openxmlformats.org/officeDocument/2006/relationships/notesMaster"/><Relationship Id="rId49" Target="theme/theme2.xml" Type="http://schemas.openxmlformats.org/officeDocument/2006/relationships/theme"/><Relationship Id="rId5" Target="tableStyles.xml" Type="http://schemas.openxmlformats.org/officeDocument/2006/relationships/tableStyles"/><Relationship Id="rId50" Target="notesSlides/notesSlide1.xml" Type="http://schemas.openxmlformats.org/officeDocument/2006/relationships/notesSlide"/><Relationship Id="rId51" Target="notesSlides/notesSlide2.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C1 CI/CD Component (P1, P6, P9). The CI/CD component</a:t>
            </a:r>
          </a:p>
          <a:p>
            <a:pPr lvl="0"/>
            <a:r>
              <a:rPr lang="en-US"/>
              <a:t>ensures continuous integration, continuous delivery, and</a:t>
            </a:r>
          </a:p>
          <a:p>
            <a:pPr lvl="0"/>
            <a:r>
              <a:rPr lang="en-US"/>
              <a:t>continuous deployment. It takes care of the build, test, delivery, and</a:t>
            </a:r>
          </a:p>
          <a:p>
            <a:pPr lvl="0"/>
            <a:r>
              <a:rPr lang="en-US"/>
              <a:t>deploy steps.</a:t>
            </a:r>
          </a:p>
          <a:p>
            <a:pPr lvl="0"/>
            <a:r>
              <a:rPr lang="en-US"/>
              <a:t/>
            </a:r>
          </a:p>
          <a:p>
            <a:pPr lvl="0"/>
            <a:r>
              <a:rPr lang="en-US"/>
              <a:t>C2 Source Code Repository (P4, P5). The source code</a:t>
            </a:r>
          </a:p>
          <a:p>
            <a:pPr lvl="0"/>
            <a:r>
              <a:rPr lang="en-US"/>
              <a:t>repository ensures code storing and versioning. It allows multiple</a:t>
            </a:r>
          </a:p>
          <a:p>
            <a:pPr lvl="0"/>
            <a:r>
              <a:rPr lang="en-US"/>
              <a:t>developers to commit and merge their code</a:t>
            </a:r>
          </a:p>
          <a:p>
            <a:pPr lvl="0"/>
            <a:r>
              <a:rPr lang="en-US"/>
              <a:t/>
            </a:r>
          </a:p>
          <a:p>
            <a:pPr lvl="0"/>
            <a:r>
              <a:rPr lang="en-US"/>
              <a:t>C3 Workflow Orchestration Component (P2, P3, P6). The</a:t>
            </a:r>
          </a:p>
          <a:p>
            <a:pPr lvl="0"/>
            <a:r>
              <a:rPr lang="en-US"/>
              <a:t>workflow orchestration component offers task orchestration of an</a:t>
            </a:r>
          </a:p>
          <a:p>
            <a:pPr lvl="0"/>
            <a:r>
              <a:rPr lang="en-US"/>
              <a:t>ML workflow via directed acyclic graphs (DAGs). These graphs</a:t>
            </a:r>
          </a:p>
          <a:p>
            <a:pPr lvl="0"/>
            <a:r>
              <a:rPr lang="en-US"/>
              <a:t>represent execution order and artifact usage of single steps of the</a:t>
            </a:r>
          </a:p>
          <a:p>
            <a:pPr lvl="0"/>
            <a:r>
              <a:rPr lang="en-US"/>
              <a:t>workflow</a:t>
            </a:r>
          </a:p>
          <a:p>
            <a:pPr lvl="0"/>
            <a:r>
              <a:rPr lang="en-US"/>
              <a:t/>
            </a:r>
          </a:p>
          <a:p>
            <a:pPr lvl="0"/>
            <a:r>
              <a:rPr lang="en-US"/>
              <a:t>C4 Feature Store System (P3, P4). A feature store system</a:t>
            </a:r>
          </a:p>
          <a:p>
            <a:pPr lvl="0"/>
            <a:r>
              <a:rPr lang="en-US"/>
              <a:t>ensures central storage of commonly used features. It has two</a:t>
            </a:r>
          </a:p>
          <a:p>
            <a:pPr lvl="0"/>
            <a:r>
              <a:rPr lang="en-US"/>
              <a:t>databases configured: One database as an offline feature store to</a:t>
            </a:r>
          </a:p>
          <a:p>
            <a:pPr lvl="0"/>
            <a:r>
              <a:rPr lang="en-US"/>
              <a:t>serve features with normal latency for experimentation, and one</a:t>
            </a:r>
          </a:p>
          <a:p>
            <a:pPr lvl="0"/>
            <a:r>
              <a:rPr lang="en-US"/>
              <a:t>database as an online store to serve features with low latency for</a:t>
            </a:r>
          </a:p>
          <a:p>
            <a:pPr lvl="0"/>
            <a:r>
              <a:rPr lang="en-US"/>
              <a:t>predictions in production</a:t>
            </a:r>
          </a:p>
          <a:p>
            <a:pPr lvl="0"/>
            <a:r>
              <a:rPr lang="en-US"/>
              <a:t/>
            </a:r>
          </a:p>
          <a:p>
            <a:pPr lvl="0"/>
            <a:r>
              <a:rPr lang="en-US"/>
              <a:t>C5 Model Training Infrastructure (P6). The model training</a:t>
            </a:r>
          </a:p>
          <a:p>
            <a:pPr lvl="0"/>
            <a:r>
              <a:rPr lang="en-US"/>
              <a:t>infrastructure provides the foundational computation resources,</a:t>
            </a:r>
          </a:p>
          <a:p>
            <a:pPr lvl="0"/>
            <a:r>
              <a:rPr lang="en-US"/>
              <a:t>e.g., CPUs, RAM, and GPUs. The provided infrastructure can be</a:t>
            </a:r>
          </a:p>
          <a:p>
            <a:pPr lvl="0"/>
            <a:r>
              <a:rPr lang="en-US"/>
              <a:t>either distributed or non-distributed. </a:t>
            </a:r>
          </a:p>
          <a:p>
            <a:pPr lvl="0"/>
            <a:r>
              <a:rPr lang="en-US"/>
              <a:t/>
            </a:r>
          </a:p>
          <a:p>
            <a:pPr lvl="0"/>
            <a:r>
              <a:rPr lang="en-US"/>
              <a:t>C6 Model Registry (P3, P4). The model registry stores</a:t>
            </a:r>
          </a:p>
          <a:p>
            <a:pPr lvl="0"/>
            <a:r>
              <a:rPr lang="en-US"/>
              <a:t>centrally the trained ML models together with their metadata. It has</a:t>
            </a:r>
          </a:p>
          <a:p>
            <a:pPr lvl="0"/>
            <a:r>
              <a:rPr lang="en-US"/>
              <a:t>two main functionalities: storing the ML artifact and storing the ML</a:t>
            </a:r>
          </a:p>
          <a:p>
            <a:pPr lvl="0"/>
            <a:r>
              <a:rPr lang="en-US"/>
              <a:t>metadata</a:t>
            </a:r>
          </a:p>
          <a:p>
            <a:pPr lvl="0"/>
            <a:r>
              <a:rPr lang="en-US"/>
              <a:t/>
            </a:r>
          </a:p>
          <a:p>
            <a:pPr lvl="0"/>
            <a:r>
              <a:rPr lang="en-US"/>
              <a:t>C7 ML Metadata Stores (P4, P7). ML metadata stores allow</a:t>
            </a:r>
          </a:p>
          <a:p>
            <a:pPr lvl="0"/>
            <a:r>
              <a:rPr lang="en-US"/>
              <a:t>for the tracking of various kinds of metadata, e.g., for each</a:t>
            </a:r>
          </a:p>
          <a:p>
            <a:pPr lvl="0"/>
            <a:r>
              <a:rPr lang="en-US"/>
              <a:t>orchestrated ML workflow pipeline task. Another metadata store</a:t>
            </a:r>
          </a:p>
          <a:p>
            <a:pPr lvl="0"/>
            <a:r>
              <a:rPr lang="en-US"/>
              <a:t>can be configured within the model registry for tracking and</a:t>
            </a:r>
          </a:p>
          <a:p>
            <a:pPr lvl="0"/>
            <a:r>
              <a:rPr lang="en-US"/>
              <a:t>logging the metadata of each training job</a:t>
            </a:r>
          </a:p>
          <a:p>
            <a:pPr lvl="0"/>
            <a:r>
              <a:rPr lang="en-US"/>
              <a:t/>
            </a:r>
          </a:p>
          <a:p>
            <a:pPr lvl="0"/>
            <a:r>
              <a:rPr lang="en-US"/>
              <a:t>C8 Model Serving Component (P1). The model serving</a:t>
            </a:r>
          </a:p>
          <a:p>
            <a:pPr lvl="0"/>
            <a:r>
              <a:rPr lang="en-US"/>
              <a:t>component can be configured for different purposes. Examples are</a:t>
            </a:r>
          </a:p>
          <a:p>
            <a:pPr lvl="0"/>
            <a:r>
              <a:rPr lang="en-US"/>
              <a:t>online inference for real-time predictions or batch inference for</a:t>
            </a:r>
          </a:p>
          <a:p>
            <a:pPr lvl="0"/>
            <a:r>
              <a:rPr lang="en-US"/>
              <a:t>predictions using large volumes of input data.</a:t>
            </a:r>
          </a:p>
          <a:p>
            <a:pPr lvl="0"/>
            <a:r>
              <a:rPr lang="en-US"/>
              <a:t/>
            </a:r>
          </a:p>
          <a:p>
            <a:pPr lvl="0"/>
            <a:r>
              <a:rPr lang="en-US"/>
              <a:t>C9 Monitoring Component for continous monitoring performance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Kemampuan 1</a:t>
            </a:r>
          </a:p>
          <a:p>
            <a:pPr lvl="0"/>
            <a:r>
              <a:rPr lang="en-US"/>
              <a:t>Ketika kita memiliki siklus update ML model dalam aplikasi software, bagaimana siklus memperbaharui atau memodifikasi model itu dapat dilakukan dengan metode yang ter standarisasi, sehingga dapat dilakukan dengan mudah</a:t>
            </a:r>
          </a:p>
          <a:p>
            <a:pPr lvl="0"/>
            <a:r>
              <a:rPr lang="en-US"/>
              <a:t>Kemampuan 2</a:t>
            </a:r>
          </a:p>
          <a:p>
            <a:pPr lvl="0"/>
            <a:r>
              <a:rPr lang="en-US"/>
              <a:t>Ketika kita membuat/menguji model untuk mengukur kemampuan model dalam kasus nyata, kita ingin kemampuan tersebut dapat diinterpretasi dengan mudah </a:t>
            </a:r>
          </a:p>
          <a:p>
            <a:pPr lvl="0"/>
            <a:r>
              <a:rPr lang="en-US"/>
              <a:t>Kemampuan 3</a:t>
            </a:r>
          </a:p>
          <a:p>
            <a:pPr lvl="0"/>
            <a:r>
              <a:rPr lang="en-US"/>
              <a:t>ketika kita memiliki kebutuhan model yang dinamis terhadap kondisi aktual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42.png" Type="http://schemas.openxmlformats.org/officeDocument/2006/relationships/image"/><Relationship Id="rId16" Target="../media/image43.svg" Type="http://schemas.openxmlformats.org/officeDocument/2006/relationships/image"/><Relationship Id="rId17" Target="../media/image44.png" Type="http://schemas.openxmlformats.org/officeDocument/2006/relationships/image"/><Relationship Id="rId18" Target="../media/image45.svg" Type="http://schemas.openxmlformats.org/officeDocument/2006/relationships/image"/><Relationship Id="rId19" Target="../media/image46.png" Type="http://schemas.openxmlformats.org/officeDocument/2006/relationships/image"/><Relationship Id="rId2" Target="../media/image13.png" Type="http://schemas.openxmlformats.org/officeDocument/2006/relationships/image"/><Relationship Id="rId20" Target="../media/image47.svg" Type="http://schemas.openxmlformats.org/officeDocument/2006/relationships/image"/><Relationship Id="rId21" Target="../media/image48.png" Type="http://schemas.openxmlformats.org/officeDocument/2006/relationships/image"/><Relationship Id="rId22" Target="../media/image49.svg" Type="http://schemas.openxmlformats.org/officeDocument/2006/relationships/image"/><Relationship Id="rId23" Target="../media/image50.png" Type="http://schemas.openxmlformats.org/officeDocument/2006/relationships/image"/><Relationship Id="rId24" Target="../media/image51.svg" Type="http://schemas.openxmlformats.org/officeDocument/2006/relationships/image"/><Relationship Id="rId25" Target="../media/image52.png" Type="http://schemas.openxmlformats.org/officeDocument/2006/relationships/image"/><Relationship Id="rId26" Target="../media/image53.svg" Type="http://schemas.openxmlformats.org/officeDocument/2006/relationships/image"/><Relationship Id="rId27" Target="../media/image54.png" Type="http://schemas.openxmlformats.org/officeDocument/2006/relationships/image"/><Relationship Id="rId28" Target="../media/image55.svg" Type="http://schemas.openxmlformats.org/officeDocument/2006/relationships/image"/><Relationship Id="rId29" Target="../media/image56.png" Type="http://schemas.openxmlformats.org/officeDocument/2006/relationships/image"/><Relationship Id="rId3" Target="../media/image21.png" Type="http://schemas.openxmlformats.org/officeDocument/2006/relationships/image"/><Relationship Id="rId30" Target="../media/image57.svg" Type="http://schemas.openxmlformats.org/officeDocument/2006/relationships/image"/><Relationship Id="rId31" Target="../media/image58.png" Type="http://schemas.openxmlformats.org/officeDocument/2006/relationships/image"/><Relationship Id="rId32" Target="../media/image59.svg" Type="http://schemas.openxmlformats.org/officeDocument/2006/relationships/image"/><Relationship Id="rId33" Target="../media/image60.png" Type="http://schemas.openxmlformats.org/officeDocument/2006/relationships/image"/><Relationship Id="rId34" Target="../media/image61.svg" Type="http://schemas.openxmlformats.org/officeDocument/2006/relationships/image"/><Relationship Id="rId35" Target="../media/image62.png" Type="http://schemas.openxmlformats.org/officeDocument/2006/relationships/image"/><Relationship Id="rId36" Target="../media/image63.svg" Type="http://schemas.openxmlformats.org/officeDocument/2006/relationships/image"/><Relationship Id="rId37" Target="../media/image64.png" Type="http://schemas.openxmlformats.org/officeDocument/2006/relationships/image"/><Relationship Id="rId38" Target="../media/image65.svg" Type="http://schemas.openxmlformats.org/officeDocument/2006/relationships/image"/><Relationship Id="rId39" Target="../media/image66.png" Type="http://schemas.openxmlformats.org/officeDocument/2006/relationships/image"/><Relationship Id="rId4" Target="../media/image22.svg" Type="http://schemas.openxmlformats.org/officeDocument/2006/relationships/image"/><Relationship Id="rId40" Target="../media/image67.svg" Type="http://schemas.openxmlformats.org/officeDocument/2006/relationships/image"/><Relationship Id="rId41" Target="../media/image68.png" Type="http://schemas.openxmlformats.org/officeDocument/2006/relationships/image"/><Relationship Id="rId42" Target="../media/image69.svg" Type="http://schemas.openxmlformats.org/officeDocument/2006/relationships/image"/><Relationship Id="rId43" Target="../media/image70.png" Type="http://schemas.openxmlformats.org/officeDocument/2006/relationships/image"/><Relationship Id="rId44" Target="../media/image71.svg" Type="http://schemas.openxmlformats.org/officeDocument/2006/relationships/image"/><Relationship Id="rId45" Target="../media/image72.png" Type="http://schemas.openxmlformats.org/officeDocument/2006/relationships/image"/><Relationship Id="rId46" Target="../media/image73.svg" Type="http://schemas.openxmlformats.org/officeDocument/2006/relationships/image"/><Relationship Id="rId47" Target="../media/image74.png" Type="http://schemas.openxmlformats.org/officeDocument/2006/relationships/image"/><Relationship Id="rId48" Target="../media/image75.svg" Type="http://schemas.openxmlformats.org/officeDocument/2006/relationships/image"/><Relationship Id="rId49" Target="../media/image76.png" Type="http://schemas.openxmlformats.org/officeDocument/2006/relationships/image"/><Relationship Id="rId5" Target="../media/image32.png" Type="http://schemas.openxmlformats.org/officeDocument/2006/relationships/image"/><Relationship Id="rId50" Target="../media/image77.svg" Type="http://schemas.openxmlformats.org/officeDocument/2006/relationships/image"/><Relationship Id="rId51" Target="../media/image78.png" Type="http://schemas.openxmlformats.org/officeDocument/2006/relationships/image"/><Relationship Id="rId52" Target="../media/image79.svg" Type="http://schemas.openxmlformats.org/officeDocument/2006/relationships/image"/><Relationship Id="rId53" Target="../media/image80.png" Type="http://schemas.openxmlformats.org/officeDocument/2006/relationships/image"/><Relationship Id="rId54" Target="../media/image81.svg" Type="http://schemas.openxmlformats.org/officeDocument/2006/relationships/image"/><Relationship Id="rId55" Target="../media/image82.png" Type="http://schemas.openxmlformats.org/officeDocument/2006/relationships/image"/><Relationship Id="rId56" Target="../media/image83.svg" Type="http://schemas.openxmlformats.org/officeDocument/2006/relationships/image"/><Relationship Id="rId57" Target="../media/image84.png" Type="http://schemas.openxmlformats.org/officeDocument/2006/relationships/image"/><Relationship Id="rId58" Target="../media/image85.svg" Type="http://schemas.openxmlformats.org/officeDocument/2006/relationships/image"/><Relationship Id="rId59" Target="../media/image86.png" Type="http://schemas.openxmlformats.org/officeDocument/2006/relationships/image"/><Relationship Id="rId6" Target="../media/image33.svg" Type="http://schemas.openxmlformats.org/officeDocument/2006/relationships/image"/><Relationship Id="rId60" Target="../media/image87.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jpeg" Type="http://schemas.openxmlformats.org/officeDocument/2006/relationships/image"/><Relationship Id="rId7"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grpSp>
        <p:nvGrpSpPr>
          <p:cNvPr name="Group 2" id="2"/>
          <p:cNvGrpSpPr/>
          <p:nvPr/>
        </p:nvGrpSpPr>
        <p:grpSpPr>
          <a:xfrm rot="0">
            <a:off x="9405785" y="3508418"/>
            <a:ext cx="6450066" cy="4618896"/>
            <a:chOff x="0" y="0"/>
            <a:chExt cx="1835257" cy="1314229"/>
          </a:xfrm>
        </p:grpSpPr>
        <p:sp>
          <p:nvSpPr>
            <p:cNvPr name="Freeform 3" id="3"/>
            <p:cNvSpPr/>
            <p:nvPr/>
          </p:nvSpPr>
          <p:spPr>
            <a:xfrm>
              <a:off x="0" y="0"/>
              <a:ext cx="1835257" cy="1314229"/>
            </a:xfrm>
            <a:custGeom>
              <a:avLst/>
              <a:gdLst/>
              <a:ahLst/>
              <a:cxnLst/>
              <a:rect r="r" b="b" t="t" l="l"/>
              <a:pathLst>
                <a:path h="1314229" w="1835257">
                  <a:moveTo>
                    <a:pt x="1710797" y="1314229"/>
                  </a:moveTo>
                  <a:lnTo>
                    <a:pt x="124460" y="1314229"/>
                  </a:lnTo>
                  <a:cubicBezTo>
                    <a:pt x="55880" y="1314229"/>
                    <a:pt x="0" y="1258349"/>
                    <a:pt x="0" y="1189769"/>
                  </a:cubicBezTo>
                  <a:lnTo>
                    <a:pt x="0" y="124460"/>
                  </a:lnTo>
                  <a:cubicBezTo>
                    <a:pt x="0" y="55880"/>
                    <a:pt x="55880" y="0"/>
                    <a:pt x="124460" y="0"/>
                  </a:cubicBezTo>
                  <a:lnTo>
                    <a:pt x="1710797" y="0"/>
                  </a:lnTo>
                  <a:cubicBezTo>
                    <a:pt x="1779377" y="0"/>
                    <a:pt x="1835257" y="55880"/>
                    <a:pt x="1835257" y="124460"/>
                  </a:cubicBezTo>
                  <a:lnTo>
                    <a:pt x="1835257" y="1189769"/>
                  </a:lnTo>
                  <a:cubicBezTo>
                    <a:pt x="1835257" y="1258349"/>
                    <a:pt x="1779377" y="1314229"/>
                    <a:pt x="1710797" y="1314229"/>
                  </a:cubicBez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98918" y="609475"/>
            <a:ext cx="2151110" cy="2000532"/>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98918" y="-1247112"/>
            <a:ext cx="2151110" cy="2000532"/>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381139" y="8986654"/>
            <a:ext cx="2151110" cy="2000532"/>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18997">
            <a:off x="13325123" y="1331362"/>
            <a:ext cx="2629673" cy="1078166"/>
          </a:xfrm>
          <a:prstGeom prst="rect">
            <a:avLst/>
          </a:prstGeom>
        </p:spPr>
      </p:pic>
      <p:grpSp>
        <p:nvGrpSpPr>
          <p:cNvPr name="Group 8" id="8"/>
          <p:cNvGrpSpPr/>
          <p:nvPr/>
        </p:nvGrpSpPr>
        <p:grpSpPr>
          <a:xfrm rot="0">
            <a:off x="9405785" y="2113389"/>
            <a:ext cx="6444243" cy="3418474"/>
            <a:chOff x="0" y="0"/>
            <a:chExt cx="1833600" cy="972669"/>
          </a:xfrm>
        </p:grpSpPr>
        <p:sp>
          <p:nvSpPr>
            <p:cNvPr name="Freeform 9" id="9"/>
            <p:cNvSpPr/>
            <p:nvPr/>
          </p:nvSpPr>
          <p:spPr>
            <a:xfrm>
              <a:off x="0" y="0"/>
              <a:ext cx="1833600" cy="972669"/>
            </a:xfrm>
            <a:custGeom>
              <a:avLst/>
              <a:gdLst/>
              <a:ahLst/>
              <a:cxnLst/>
              <a:rect r="r" b="b" t="t" l="l"/>
              <a:pathLst>
                <a:path h="972669" w="1833600">
                  <a:moveTo>
                    <a:pt x="1709140" y="972669"/>
                  </a:moveTo>
                  <a:lnTo>
                    <a:pt x="124460" y="972669"/>
                  </a:lnTo>
                  <a:cubicBezTo>
                    <a:pt x="55880" y="972669"/>
                    <a:pt x="0" y="916789"/>
                    <a:pt x="0" y="848209"/>
                  </a:cubicBezTo>
                  <a:lnTo>
                    <a:pt x="0" y="124460"/>
                  </a:lnTo>
                  <a:cubicBezTo>
                    <a:pt x="0" y="55880"/>
                    <a:pt x="55880" y="0"/>
                    <a:pt x="124460" y="0"/>
                  </a:cubicBezTo>
                  <a:lnTo>
                    <a:pt x="1709140" y="0"/>
                  </a:lnTo>
                  <a:cubicBezTo>
                    <a:pt x="1777721" y="0"/>
                    <a:pt x="1833600" y="55880"/>
                    <a:pt x="1833600" y="124460"/>
                  </a:cubicBezTo>
                  <a:lnTo>
                    <a:pt x="1833600" y="848209"/>
                  </a:lnTo>
                  <a:cubicBezTo>
                    <a:pt x="1833600" y="916789"/>
                    <a:pt x="1777721" y="972669"/>
                    <a:pt x="1709140" y="972669"/>
                  </a:cubicBezTo>
                  <a:close/>
                </a:path>
              </a:pathLst>
            </a:custGeom>
            <a:solidFill>
              <a:srgbClr val="75C7FB"/>
            </a:solidFill>
          </p:spPr>
        </p:sp>
      </p:grpSp>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964580" y="4272520"/>
            <a:ext cx="2692088" cy="1103756"/>
          </a:xfrm>
          <a:prstGeom prst="rect">
            <a:avLst/>
          </a:prstGeom>
        </p:spPr>
      </p:pic>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381139" y="6701427"/>
            <a:ext cx="2151110" cy="2000532"/>
          </a:xfrm>
          <a:prstGeom prst="rect">
            <a:avLst/>
          </a:prstGeom>
        </p:spPr>
      </p:pic>
      <p:grpSp>
        <p:nvGrpSpPr>
          <p:cNvPr name="Group 12" id="12"/>
          <p:cNvGrpSpPr/>
          <p:nvPr/>
        </p:nvGrpSpPr>
        <p:grpSpPr>
          <a:xfrm rot="0">
            <a:off x="1028700" y="2447736"/>
            <a:ext cx="6217302" cy="5902854"/>
            <a:chOff x="0" y="0"/>
            <a:chExt cx="8289736" cy="7870472"/>
          </a:xfrm>
        </p:grpSpPr>
        <p:sp>
          <p:nvSpPr>
            <p:cNvPr name="TextBox 13" id="13"/>
            <p:cNvSpPr txBox="true"/>
            <p:nvPr/>
          </p:nvSpPr>
          <p:spPr>
            <a:xfrm rot="0">
              <a:off x="0" y="66675"/>
              <a:ext cx="8289736" cy="5077142"/>
            </a:xfrm>
            <a:prstGeom prst="rect">
              <a:avLst/>
            </a:prstGeom>
          </p:spPr>
          <p:txBody>
            <a:bodyPr anchor="t" rtlCol="false" tIns="0" lIns="0" bIns="0" rIns="0">
              <a:spAutoFit/>
            </a:bodyPr>
            <a:lstStyle/>
            <a:p>
              <a:pPr>
                <a:lnSpc>
                  <a:spcPts val="7445"/>
                </a:lnSpc>
              </a:pPr>
              <a:r>
                <a:rPr lang="en-US" sz="6768" spc="-67">
                  <a:solidFill>
                    <a:srgbClr val="FFFFFF"/>
                  </a:solidFill>
                  <a:latin typeface="Muli Bold"/>
                </a:rPr>
                <a:t>Pengenalan MLOps Menggunakan MLflow</a:t>
              </a:r>
            </a:p>
          </p:txBody>
        </p:sp>
        <p:sp>
          <p:nvSpPr>
            <p:cNvPr name="TextBox 14" id="14"/>
            <p:cNvSpPr txBox="true"/>
            <p:nvPr/>
          </p:nvSpPr>
          <p:spPr>
            <a:xfrm rot="0">
              <a:off x="0" y="5684889"/>
              <a:ext cx="8289736" cy="2185584"/>
            </a:xfrm>
            <a:prstGeom prst="rect">
              <a:avLst/>
            </a:prstGeom>
          </p:spPr>
          <p:txBody>
            <a:bodyPr anchor="t" rtlCol="false" tIns="0" lIns="0" bIns="0" rIns="0">
              <a:spAutoFit/>
            </a:bodyPr>
            <a:lstStyle/>
            <a:p>
              <a:pPr>
                <a:lnSpc>
                  <a:spcPts val="4480"/>
                </a:lnSpc>
                <a:spcBef>
                  <a:spcPct val="0"/>
                </a:spcBef>
              </a:pPr>
              <a:r>
                <a:rPr lang="en-US" sz="3200">
                  <a:solidFill>
                    <a:srgbClr val="FFFFFF"/>
                  </a:solidFill>
                  <a:latin typeface="Muli Regular"/>
                </a:rPr>
                <a:t>Praktek implementasi kerangka CI/CD dalam manajemen model Machine Learning</a:t>
              </a:r>
            </a:p>
          </p:txBody>
        </p:sp>
      </p:grpSp>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858379" y="3729390"/>
            <a:ext cx="7984363" cy="4511165"/>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99" r="0" b="8898"/>
          <a:stretch>
            <a:fillRect/>
          </a:stretch>
        </p:blipFill>
        <p:spPr>
          <a:xfrm flipH="false" flipV="false" rot="0">
            <a:off x="7874029" y="3453109"/>
            <a:ext cx="10055212" cy="424858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0" y="2525905"/>
            <a:ext cx="7874029" cy="6176054"/>
          </a:xfrm>
          <a:prstGeom prst="rect">
            <a:avLst/>
          </a:prstGeom>
        </p:spPr>
      </p:pic>
      <p:grpSp>
        <p:nvGrpSpPr>
          <p:cNvPr name="Group 4" id="4"/>
          <p:cNvGrpSpPr/>
          <p:nvPr/>
        </p:nvGrpSpPr>
        <p:grpSpPr>
          <a:xfrm rot="0">
            <a:off x="520671" y="690322"/>
            <a:ext cx="6832687" cy="1835583"/>
            <a:chOff x="0" y="0"/>
            <a:chExt cx="9110249" cy="2447444"/>
          </a:xfrm>
        </p:grpSpPr>
        <p:sp>
          <p:nvSpPr>
            <p:cNvPr name="TextBox 5" id="5"/>
            <p:cNvSpPr txBox="true"/>
            <p:nvPr/>
          </p:nvSpPr>
          <p:spPr>
            <a:xfrm rot="0">
              <a:off x="0" y="76200"/>
              <a:ext cx="9110249" cy="1386516"/>
            </a:xfrm>
            <a:prstGeom prst="rect">
              <a:avLst/>
            </a:prstGeom>
          </p:spPr>
          <p:txBody>
            <a:bodyPr anchor="t" rtlCol="false" tIns="0" lIns="0" bIns="0" rIns="0">
              <a:spAutoFit/>
            </a:bodyPr>
            <a:lstStyle/>
            <a:p>
              <a:pPr>
                <a:lnSpc>
                  <a:spcPts val="7920"/>
                </a:lnSpc>
              </a:pPr>
              <a:r>
                <a:rPr lang="en-US" sz="7200" spc="-72">
                  <a:solidFill>
                    <a:srgbClr val="0048CD"/>
                  </a:solidFill>
                  <a:latin typeface="Muli Bold"/>
                </a:rPr>
                <a:t>Konsep MLops</a:t>
              </a:r>
            </a:p>
          </p:txBody>
        </p:sp>
        <p:sp>
          <p:nvSpPr>
            <p:cNvPr name="TextBox 6" id="6"/>
            <p:cNvSpPr txBox="true"/>
            <p:nvPr/>
          </p:nvSpPr>
          <p:spPr>
            <a:xfrm rot="0">
              <a:off x="0" y="1839014"/>
              <a:ext cx="7248283" cy="608430"/>
            </a:xfrm>
            <a:prstGeom prst="rect">
              <a:avLst/>
            </a:prstGeom>
          </p:spPr>
          <p:txBody>
            <a:bodyPr anchor="t" rtlCol="false" tIns="0" lIns="0" bIns="0" rIns="0">
              <a:spAutoFit/>
            </a:bodyPr>
            <a:lstStyle/>
            <a:p>
              <a:pPr>
                <a:lnSpc>
                  <a:spcPts val="3919"/>
                </a:lnSpc>
                <a:spcBef>
                  <a:spcPct val="0"/>
                </a:spcBef>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698918" y="609475"/>
            <a:ext cx="2151110" cy="2000532"/>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698918" y="-1237587"/>
            <a:ext cx="2151110" cy="2000532"/>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381139" y="8986654"/>
            <a:ext cx="2151110" cy="2000532"/>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18997">
            <a:off x="13325123" y="1331362"/>
            <a:ext cx="2629673" cy="1078166"/>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381139" y="6701427"/>
            <a:ext cx="2151110" cy="2000532"/>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3407808" y="2492138"/>
            <a:ext cx="12826095" cy="5899825"/>
          </a:xfrm>
          <a:prstGeom prst="rect">
            <a:avLst/>
          </a:prstGeom>
        </p:spPr>
      </p:pic>
      <p:grpSp>
        <p:nvGrpSpPr>
          <p:cNvPr name="Group 8" id="8"/>
          <p:cNvGrpSpPr/>
          <p:nvPr/>
        </p:nvGrpSpPr>
        <p:grpSpPr>
          <a:xfrm rot="0">
            <a:off x="11243091" y="2730533"/>
            <a:ext cx="2234241" cy="1134376"/>
            <a:chOff x="0" y="0"/>
            <a:chExt cx="1831908" cy="930102"/>
          </a:xfrm>
        </p:grpSpPr>
        <p:sp>
          <p:nvSpPr>
            <p:cNvPr name="Freeform 9" id="9"/>
            <p:cNvSpPr/>
            <p:nvPr/>
          </p:nvSpPr>
          <p:spPr>
            <a:xfrm>
              <a:off x="0" y="0"/>
              <a:ext cx="1831908" cy="930102"/>
            </a:xfrm>
            <a:custGeom>
              <a:avLst/>
              <a:gdLst/>
              <a:ahLst/>
              <a:cxnLst/>
              <a:rect r="r" b="b" t="t" l="l"/>
              <a:pathLst>
                <a:path h="930102" w="1831908">
                  <a:moveTo>
                    <a:pt x="0" y="0"/>
                  </a:moveTo>
                  <a:lnTo>
                    <a:pt x="0" y="930102"/>
                  </a:lnTo>
                  <a:lnTo>
                    <a:pt x="1831908" y="930102"/>
                  </a:lnTo>
                  <a:lnTo>
                    <a:pt x="1831908" y="0"/>
                  </a:lnTo>
                  <a:lnTo>
                    <a:pt x="0" y="0"/>
                  </a:lnTo>
                  <a:close/>
                  <a:moveTo>
                    <a:pt x="1770948" y="869142"/>
                  </a:moveTo>
                  <a:lnTo>
                    <a:pt x="59690" y="869142"/>
                  </a:lnTo>
                  <a:lnTo>
                    <a:pt x="59690" y="59690"/>
                  </a:lnTo>
                  <a:lnTo>
                    <a:pt x="1770948" y="59690"/>
                  </a:lnTo>
                  <a:lnTo>
                    <a:pt x="1770948" y="869142"/>
                  </a:lnTo>
                  <a:close/>
                </a:path>
              </a:pathLst>
            </a:custGeom>
            <a:solidFill>
              <a:srgbClr val="75C7FB"/>
            </a:solidFill>
          </p:spPr>
        </p:sp>
      </p:grpSp>
      <p:grpSp>
        <p:nvGrpSpPr>
          <p:cNvPr name="Group 10" id="10"/>
          <p:cNvGrpSpPr/>
          <p:nvPr/>
        </p:nvGrpSpPr>
        <p:grpSpPr>
          <a:xfrm rot="0">
            <a:off x="11243091" y="5270600"/>
            <a:ext cx="2234241" cy="1134376"/>
            <a:chOff x="0" y="0"/>
            <a:chExt cx="1831908" cy="930102"/>
          </a:xfrm>
        </p:grpSpPr>
        <p:sp>
          <p:nvSpPr>
            <p:cNvPr name="Freeform 11" id="11"/>
            <p:cNvSpPr/>
            <p:nvPr/>
          </p:nvSpPr>
          <p:spPr>
            <a:xfrm>
              <a:off x="0" y="0"/>
              <a:ext cx="1831908" cy="930102"/>
            </a:xfrm>
            <a:custGeom>
              <a:avLst/>
              <a:gdLst/>
              <a:ahLst/>
              <a:cxnLst/>
              <a:rect r="r" b="b" t="t" l="l"/>
              <a:pathLst>
                <a:path h="930102" w="1831908">
                  <a:moveTo>
                    <a:pt x="0" y="0"/>
                  </a:moveTo>
                  <a:lnTo>
                    <a:pt x="0" y="930102"/>
                  </a:lnTo>
                  <a:lnTo>
                    <a:pt x="1831908" y="930102"/>
                  </a:lnTo>
                  <a:lnTo>
                    <a:pt x="1831908" y="0"/>
                  </a:lnTo>
                  <a:lnTo>
                    <a:pt x="0" y="0"/>
                  </a:lnTo>
                  <a:close/>
                  <a:moveTo>
                    <a:pt x="1770948" y="869142"/>
                  </a:moveTo>
                  <a:lnTo>
                    <a:pt x="59690" y="869142"/>
                  </a:lnTo>
                  <a:lnTo>
                    <a:pt x="59690" y="59690"/>
                  </a:lnTo>
                  <a:lnTo>
                    <a:pt x="1770948" y="59690"/>
                  </a:lnTo>
                  <a:lnTo>
                    <a:pt x="1770948" y="869142"/>
                  </a:lnTo>
                  <a:close/>
                </a:path>
              </a:pathLst>
            </a:custGeom>
            <a:solidFill>
              <a:srgbClr val="75C7FB"/>
            </a:solidFill>
          </p:spPr>
        </p:sp>
      </p:grpSp>
      <p:grpSp>
        <p:nvGrpSpPr>
          <p:cNvPr name="Group 12" id="12"/>
          <p:cNvGrpSpPr/>
          <p:nvPr/>
        </p:nvGrpSpPr>
        <p:grpSpPr>
          <a:xfrm rot="0">
            <a:off x="13818688" y="4009124"/>
            <a:ext cx="2234241" cy="1134376"/>
            <a:chOff x="0" y="0"/>
            <a:chExt cx="1831908" cy="930102"/>
          </a:xfrm>
        </p:grpSpPr>
        <p:sp>
          <p:nvSpPr>
            <p:cNvPr name="Freeform 13" id="13"/>
            <p:cNvSpPr/>
            <p:nvPr/>
          </p:nvSpPr>
          <p:spPr>
            <a:xfrm>
              <a:off x="0" y="0"/>
              <a:ext cx="1831908" cy="930102"/>
            </a:xfrm>
            <a:custGeom>
              <a:avLst/>
              <a:gdLst/>
              <a:ahLst/>
              <a:cxnLst/>
              <a:rect r="r" b="b" t="t" l="l"/>
              <a:pathLst>
                <a:path h="930102" w="1831908">
                  <a:moveTo>
                    <a:pt x="0" y="0"/>
                  </a:moveTo>
                  <a:lnTo>
                    <a:pt x="0" y="930102"/>
                  </a:lnTo>
                  <a:lnTo>
                    <a:pt x="1831908" y="930102"/>
                  </a:lnTo>
                  <a:lnTo>
                    <a:pt x="1831908" y="0"/>
                  </a:lnTo>
                  <a:lnTo>
                    <a:pt x="0" y="0"/>
                  </a:lnTo>
                  <a:close/>
                  <a:moveTo>
                    <a:pt x="1770948" y="869142"/>
                  </a:moveTo>
                  <a:lnTo>
                    <a:pt x="59690" y="869142"/>
                  </a:lnTo>
                  <a:lnTo>
                    <a:pt x="59690" y="59690"/>
                  </a:lnTo>
                  <a:lnTo>
                    <a:pt x="1770948" y="59690"/>
                  </a:lnTo>
                  <a:lnTo>
                    <a:pt x="1770948" y="869142"/>
                  </a:lnTo>
                  <a:close/>
                </a:path>
              </a:pathLst>
            </a:custGeom>
            <a:solidFill>
              <a:srgbClr val="75C7FB"/>
            </a:solidFill>
          </p:spPr>
        </p:sp>
      </p:grpSp>
      <p:grpSp>
        <p:nvGrpSpPr>
          <p:cNvPr name="Group 14" id="14"/>
          <p:cNvGrpSpPr/>
          <p:nvPr/>
        </p:nvGrpSpPr>
        <p:grpSpPr>
          <a:xfrm rot="0">
            <a:off x="11243091" y="4009124"/>
            <a:ext cx="2234241" cy="1134376"/>
            <a:chOff x="0" y="0"/>
            <a:chExt cx="1831908" cy="930102"/>
          </a:xfrm>
        </p:grpSpPr>
        <p:sp>
          <p:nvSpPr>
            <p:cNvPr name="Freeform 15" id="15"/>
            <p:cNvSpPr/>
            <p:nvPr/>
          </p:nvSpPr>
          <p:spPr>
            <a:xfrm>
              <a:off x="0" y="0"/>
              <a:ext cx="1831908" cy="930102"/>
            </a:xfrm>
            <a:custGeom>
              <a:avLst/>
              <a:gdLst/>
              <a:ahLst/>
              <a:cxnLst/>
              <a:rect r="r" b="b" t="t" l="l"/>
              <a:pathLst>
                <a:path h="930102" w="1831908">
                  <a:moveTo>
                    <a:pt x="0" y="0"/>
                  </a:moveTo>
                  <a:lnTo>
                    <a:pt x="0" y="930102"/>
                  </a:lnTo>
                  <a:lnTo>
                    <a:pt x="1831908" y="930102"/>
                  </a:lnTo>
                  <a:lnTo>
                    <a:pt x="1831908" y="0"/>
                  </a:lnTo>
                  <a:lnTo>
                    <a:pt x="0" y="0"/>
                  </a:lnTo>
                  <a:close/>
                  <a:moveTo>
                    <a:pt x="1770948" y="869142"/>
                  </a:moveTo>
                  <a:lnTo>
                    <a:pt x="59690" y="869142"/>
                  </a:lnTo>
                  <a:lnTo>
                    <a:pt x="59690" y="59690"/>
                  </a:lnTo>
                  <a:lnTo>
                    <a:pt x="1770948" y="59690"/>
                  </a:lnTo>
                  <a:lnTo>
                    <a:pt x="1770948" y="869142"/>
                  </a:lnTo>
                  <a:close/>
                </a:path>
              </a:pathLst>
            </a:custGeom>
            <a:solidFill>
              <a:srgbClr val="75C7FB"/>
            </a:solidFill>
          </p:spPr>
        </p:sp>
      </p:grpSp>
      <p:grpSp>
        <p:nvGrpSpPr>
          <p:cNvPr name="Group 16" id="16"/>
          <p:cNvGrpSpPr/>
          <p:nvPr/>
        </p:nvGrpSpPr>
        <p:grpSpPr>
          <a:xfrm rot="0">
            <a:off x="520671" y="690322"/>
            <a:ext cx="6832687" cy="1835583"/>
            <a:chOff x="0" y="0"/>
            <a:chExt cx="9110249" cy="2447444"/>
          </a:xfrm>
        </p:grpSpPr>
        <p:sp>
          <p:nvSpPr>
            <p:cNvPr name="TextBox 17" id="17"/>
            <p:cNvSpPr txBox="true"/>
            <p:nvPr/>
          </p:nvSpPr>
          <p:spPr>
            <a:xfrm rot="0">
              <a:off x="0" y="76200"/>
              <a:ext cx="9110249" cy="1386516"/>
            </a:xfrm>
            <a:prstGeom prst="rect">
              <a:avLst/>
            </a:prstGeom>
          </p:spPr>
          <p:txBody>
            <a:bodyPr anchor="t" rtlCol="false" tIns="0" lIns="0" bIns="0" rIns="0">
              <a:spAutoFit/>
            </a:bodyPr>
            <a:lstStyle/>
            <a:p>
              <a:pPr>
                <a:lnSpc>
                  <a:spcPts val="7920"/>
                </a:lnSpc>
              </a:pPr>
              <a:r>
                <a:rPr lang="en-US" sz="7200" spc="-72">
                  <a:solidFill>
                    <a:srgbClr val="0048CD"/>
                  </a:solidFill>
                  <a:latin typeface="Muli Bold"/>
                </a:rPr>
                <a:t>Konsep MLops</a:t>
              </a:r>
            </a:p>
          </p:txBody>
        </p:sp>
        <p:sp>
          <p:nvSpPr>
            <p:cNvPr name="TextBox 18" id="18"/>
            <p:cNvSpPr txBox="true"/>
            <p:nvPr/>
          </p:nvSpPr>
          <p:spPr>
            <a:xfrm rot="0">
              <a:off x="0" y="1839014"/>
              <a:ext cx="7248283" cy="608430"/>
            </a:xfrm>
            <a:prstGeom prst="rect">
              <a:avLst/>
            </a:prstGeom>
          </p:spPr>
          <p:txBody>
            <a:bodyPr anchor="t" rtlCol="false" tIns="0" lIns="0" bIns="0" rIns="0">
              <a:spAutoFit/>
            </a:bodyPr>
            <a:lstStyle/>
            <a:p>
              <a:pPr>
                <a:lnSpc>
                  <a:spcPts val="3919"/>
                </a:lnSpc>
                <a:spcBef>
                  <a:spcPct val="0"/>
                </a:spcBef>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sp>
        <p:nvSpPr>
          <p:cNvPr name="TextBox 2" id="2"/>
          <p:cNvSpPr txBox="true"/>
          <p:nvPr/>
        </p:nvSpPr>
        <p:spPr>
          <a:xfrm rot="-5400000">
            <a:off x="6643153" y="6938312"/>
            <a:ext cx="3054598" cy="412546"/>
          </a:xfrm>
          <a:prstGeom prst="rect">
            <a:avLst/>
          </a:prstGeom>
        </p:spPr>
        <p:txBody>
          <a:bodyPr anchor="t" rtlCol="false" tIns="0" lIns="0" bIns="0" rIns="0">
            <a:spAutoFit/>
          </a:bodyPr>
          <a:lstStyle/>
          <a:p>
            <a:pPr>
              <a:lnSpc>
                <a:spcPts val="3359"/>
              </a:lnSpc>
              <a:spcBef>
                <a:spcPct val="0"/>
              </a:spcBef>
            </a:pPr>
            <a:r>
              <a:rPr lang="en-US" sz="2400">
                <a:solidFill>
                  <a:srgbClr val="0048CD"/>
                </a:solidFill>
                <a:latin typeface="Space Mono"/>
              </a:rPr>
              <a:t>PITCH DECK V 1.0</a:t>
            </a:r>
          </a:p>
        </p:txBody>
      </p:sp>
      <p:grpSp>
        <p:nvGrpSpPr>
          <p:cNvPr name="Group 3" id="3"/>
          <p:cNvGrpSpPr/>
          <p:nvPr/>
        </p:nvGrpSpPr>
        <p:grpSpPr>
          <a:xfrm rot="0">
            <a:off x="7916475" y="829571"/>
            <a:ext cx="9210261" cy="7868918"/>
            <a:chOff x="0" y="0"/>
            <a:chExt cx="3807918" cy="3253350"/>
          </a:xfrm>
        </p:grpSpPr>
        <p:sp>
          <p:nvSpPr>
            <p:cNvPr name="Freeform 4" id="4"/>
            <p:cNvSpPr/>
            <p:nvPr/>
          </p:nvSpPr>
          <p:spPr>
            <a:xfrm>
              <a:off x="0" y="0"/>
              <a:ext cx="3807919" cy="3253350"/>
            </a:xfrm>
            <a:custGeom>
              <a:avLst/>
              <a:gdLst/>
              <a:ahLst/>
              <a:cxnLst/>
              <a:rect r="r" b="b" t="t" l="l"/>
              <a:pathLst>
                <a:path h="3253350" w="3807919">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E9E9E9"/>
            </a:solidFill>
          </p:spPr>
        </p:sp>
      </p:grpSp>
      <p:grpSp>
        <p:nvGrpSpPr>
          <p:cNvPr name="Group 5" id="5"/>
          <p:cNvGrpSpPr/>
          <p:nvPr/>
        </p:nvGrpSpPr>
        <p:grpSpPr>
          <a:xfrm rot="0">
            <a:off x="8334126" y="829571"/>
            <a:ext cx="8925174" cy="8627858"/>
            <a:chOff x="0" y="0"/>
            <a:chExt cx="3690051" cy="3567128"/>
          </a:xfrm>
        </p:grpSpPr>
        <p:sp>
          <p:nvSpPr>
            <p:cNvPr name="Freeform 6" id="6"/>
            <p:cNvSpPr/>
            <p:nvPr/>
          </p:nvSpPr>
          <p:spPr>
            <a:xfrm>
              <a:off x="0" y="0"/>
              <a:ext cx="3690051" cy="3567128"/>
            </a:xfrm>
            <a:custGeom>
              <a:avLst/>
              <a:gdLst/>
              <a:ahLst/>
              <a:cxnLst/>
              <a:rect r="r" b="b" t="t" l="l"/>
              <a:pathLst>
                <a:path h="3567128" w="3690051">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FFFFFF"/>
            </a:solidFill>
          </p:spPr>
        </p:sp>
      </p:grpSp>
      <p:grpSp>
        <p:nvGrpSpPr>
          <p:cNvPr name="Group 7" id="7"/>
          <p:cNvGrpSpPr/>
          <p:nvPr/>
        </p:nvGrpSpPr>
        <p:grpSpPr>
          <a:xfrm rot="0">
            <a:off x="9255289" y="1430404"/>
            <a:ext cx="7082849" cy="7084560"/>
            <a:chOff x="0" y="0"/>
            <a:chExt cx="9443798" cy="9446080"/>
          </a:xfrm>
        </p:grpSpPr>
        <p:sp>
          <p:nvSpPr>
            <p:cNvPr name="TextBox 8" id="8"/>
            <p:cNvSpPr txBox="true"/>
            <p:nvPr/>
          </p:nvSpPr>
          <p:spPr>
            <a:xfrm rot="0">
              <a:off x="0" y="882611"/>
              <a:ext cx="9443798" cy="1944113"/>
            </a:xfrm>
            <a:prstGeom prst="rect">
              <a:avLst/>
            </a:prstGeom>
          </p:spPr>
          <p:txBody>
            <a:bodyPr anchor="t" rtlCol="false" tIns="0" lIns="0" bIns="0" rIns="0">
              <a:spAutoFit/>
            </a:bodyPr>
            <a:lstStyle/>
            <a:p>
              <a:pPr>
                <a:lnSpc>
                  <a:spcPts val="3919"/>
                </a:lnSpc>
                <a:spcBef>
                  <a:spcPct val="0"/>
                </a:spcBef>
              </a:pPr>
              <a:r>
                <a:rPr lang="en-US" sz="2800">
                  <a:solidFill>
                    <a:srgbClr val="000000"/>
                  </a:solidFill>
                  <a:latin typeface="Muli Regular"/>
                </a:rPr>
                <a:t>MLOps bertujuan untuk mempusatkan siklus rilis Machine Learning dan Aplikasi Software</a:t>
              </a:r>
            </a:p>
          </p:txBody>
        </p:sp>
        <p:sp>
          <p:nvSpPr>
            <p:cNvPr name="TextBox 9" id="9"/>
            <p:cNvSpPr txBox="true"/>
            <p:nvPr/>
          </p:nvSpPr>
          <p:spPr>
            <a:xfrm rot="0">
              <a:off x="0" y="-66675"/>
              <a:ext cx="9443798" cy="796760"/>
            </a:xfrm>
            <a:prstGeom prst="rect">
              <a:avLst/>
            </a:prstGeom>
          </p:spPr>
          <p:txBody>
            <a:bodyPr anchor="t" rtlCol="false" tIns="0" lIns="0" bIns="0" rIns="0">
              <a:spAutoFit/>
            </a:bodyPr>
            <a:lstStyle/>
            <a:p>
              <a:pPr>
                <a:lnSpc>
                  <a:spcPts val="5040"/>
                </a:lnSpc>
                <a:spcBef>
                  <a:spcPct val="0"/>
                </a:spcBef>
              </a:pPr>
              <a:r>
                <a:rPr lang="en-US" sz="3600">
                  <a:solidFill>
                    <a:srgbClr val="75C7FB"/>
                  </a:solidFill>
                  <a:latin typeface="Inknut Antiqua Medium"/>
                </a:rPr>
                <a:t>Kemampuan</a:t>
              </a:r>
              <a:r>
                <a:rPr lang="en-US" sz="3600">
                  <a:solidFill>
                    <a:srgbClr val="75C7FB"/>
                  </a:solidFill>
                  <a:latin typeface="Inknut Antiqua Medium"/>
                </a:rPr>
                <a:t> 1</a:t>
              </a:r>
            </a:p>
          </p:txBody>
        </p:sp>
        <p:sp>
          <p:nvSpPr>
            <p:cNvPr name="TextBox 10" id="10"/>
            <p:cNvSpPr txBox="true"/>
            <p:nvPr/>
          </p:nvSpPr>
          <p:spPr>
            <a:xfrm rot="0">
              <a:off x="0" y="4192289"/>
              <a:ext cx="9443798" cy="2607884"/>
            </a:xfrm>
            <a:prstGeom prst="rect">
              <a:avLst/>
            </a:prstGeom>
          </p:spPr>
          <p:txBody>
            <a:bodyPr anchor="t" rtlCol="false" tIns="0" lIns="0" bIns="0" rIns="0">
              <a:spAutoFit/>
            </a:bodyPr>
            <a:lstStyle/>
            <a:p>
              <a:pPr>
                <a:lnSpc>
                  <a:spcPts val="3920"/>
                </a:lnSpc>
                <a:spcBef>
                  <a:spcPct val="0"/>
                </a:spcBef>
              </a:pPr>
              <a:r>
                <a:rPr lang="en-US" sz="2800">
                  <a:solidFill>
                    <a:srgbClr val="000000"/>
                  </a:solidFill>
                  <a:latin typeface="Muli Regular"/>
                </a:rPr>
                <a:t>MLOps memampukan pengetesan otomatis pada artefak Machine Learning (validasi data, pengetesan model ML, dan pengetesan model ML yang terintegrasi)</a:t>
              </a:r>
            </a:p>
          </p:txBody>
        </p:sp>
        <p:sp>
          <p:nvSpPr>
            <p:cNvPr name="TextBox 11" id="11"/>
            <p:cNvSpPr txBox="true"/>
            <p:nvPr/>
          </p:nvSpPr>
          <p:spPr>
            <a:xfrm rot="0">
              <a:off x="0" y="3243003"/>
              <a:ext cx="9443798" cy="796760"/>
            </a:xfrm>
            <a:prstGeom prst="rect">
              <a:avLst/>
            </a:prstGeom>
          </p:spPr>
          <p:txBody>
            <a:bodyPr anchor="t" rtlCol="false" tIns="0" lIns="0" bIns="0" rIns="0">
              <a:spAutoFit/>
            </a:bodyPr>
            <a:lstStyle/>
            <a:p>
              <a:pPr>
                <a:lnSpc>
                  <a:spcPts val="5040"/>
                </a:lnSpc>
                <a:spcBef>
                  <a:spcPct val="0"/>
                </a:spcBef>
              </a:pPr>
              <a:r>
                <a:rPr lang="en-US" sz="3600">
                  <a:solidFill>
                    <a:srgbClr val="75C7FB"/>
                  </a:solidFill>
                  <a:latin typeface="Inknut Antiqua Medium"/>
                </a:rPr>
                <a:t>Kemampuan</a:t>
              </a:r>
              <a:r>
                <a:rPr lang="en-US" sz="3600">
                  <a:solidFill>
                    <a:srgbClr val="75C7FB"/>
                  </a:solidFill>
                  <a:latin typeface="Inknut Antiqua Medium"/>
                </a:rPr>
                <a:t> 2</a:t>
              </a:r>
            </a:p>
          </p:txBody>
        </p:sp>
        <p:sp>
          <p:nvSpPr>
            <p:cNvPr name="TextBox 12" id="12"/>
            <p:cNvSpPr txBox="true"/>
            <p:nvPr/>
          </p:nvSpPr>
          <p:spPr>
            <a:xfrm rot="0">
              <a:off x="0" y="8165739"/>
              <a:ext cx="9443798" cy="1280341"/>
            </a:xfrm>
            <a:prstGeom prst="rect">
              <a:avLst/>
            </a:prstGeom>
          </p:spPr>
          <p:txBody>
            <a:bodyPr anchor="t" rtlCol="false" tIns="0" lIns="0" bIns="0" rIns="0">
              <a:spAutoFit/>
            </a:bodyPr>
            <a:lstStyle/>
            <a:p>
              <a:pPr>
                <a:lnSpc>
                  <a:spcPts val="3920"/>
                </a:lnSpc>
                <a:spcBef>
                  <a:spcPct val="0"/>
                </a:spcBef>
              </a:pPr>
              <a:r>
                <a:rPr lang="en-US" sz="2800">
                  <a:solidFill>
                    <a:srgbClr val="000000"/>
                  </a:solidFill>
                  <a:latin typeface="Muli Regular"/>
                </a:rPr>
                <a:t>MLOps memampukan pengaplikasian prinsip agile pada ML project</a:t>
              </a:r>
            </a:p>
          </p:txBody>
        </p:sp>
        <p:sp>
          <p:nvSpPr>
            <p:cNvPr name="TextBox 13" id="13"/>
            <p:cNvSpPr txBox="true"/>
            <p:nvPr/>
          </p:nvSpPr>
          <p:spPr>
            <a:xfrm rot="0">
              <a:off x="0" y="7216453"/>
              <a:ext cx="9443798" cy="796760"/>
            </a:xfrm>
            <a:prstGeom prst="rect">
              <a:avLst/>
            </a:prstGeom>
          </p:spPr>
          <p:txBody>
            <a:bodyPr anchor="t" rtlCol="false" tIns="0" lIns="0" bIns="0" rIns="0">
              <a:spAutoFit/>
            </a:bodyPr>
            <a:lstStyle/>
            <a:p>
              <a:pPr>
                <a:lnSpc>
                  <a:spcPts val="5040"/>
                </a:lnSpc>
                <a:spcBef>
                  <a:spcPct val="0"/>
                </a:spcBef>
              </a:pPr>
              <a:r>
                <a:rPr lang="en-US" sz="3600">
                  <a:solidFill>
                    <a:srgbClr val="75C7FB"/>
                  </a:solidFill>
                  <a:latin typeface="Inknut Antiqua Medium"/>
                </a:rPr>
                <a:t>Kemampuan</a:t>
              </a:r>
              <a:r>
                <a:rPr lang="en-US" sz="3600">
                  <a:solidFill>
                    <a:srgbClr val="75C7FB"/>
                  </a:solidFill>
                  <a:latin typeface="Inknut Antiqua Medium"/>
                </a:rPr>
                <a:t> 3</a:t>
              </a:r>
            </a:p>
          </p:txBody>
        </p:sp>
      </p:grpSp>
      <p:grpSp>
        <p:nvGrpSpPr>
          <p:cNvPr name="Group 14" id="14"/>
          <p:cNvGrpSpPr/>
          <p:nvPr/>
        </p:nvGrpSpPr>
        <p:grpSpPr>
          <a:xfrm rot="0">
            <a:off x="1028700" y="1340886"/>
            <a:ext cx="5736313" cy="7244546"/>
            <a:chOff x="0" y="0"/>
            <a:chExt cx="7648418" cy="9659395"/>
          </a:xfrm>
        </p:grpSpPr>
        <p:sp>
          <p:nvSpPr>
            <p:cNvPr name="TextBox 15" id="15"/>
            <p:cNvSpPr txBox="true"/>
            <p:nvPr/>
          </p:nvSpPr>
          <p:spPr>
            <a:xfrm rot="0">
              <a:off x="0" y="76200"/>
              <a:ext cx="7648418" cy="1386516"/>
            </a:xfrm>
            <a:prstGeom prst="rect">
              <a:avLst/>
            </a:prstGeom>
          </p:spPr>
          <p:txBody>
            <a:bodyPr anchor="t" rtlCol="false" tIns="0" lIns="0" bIns="0" rIns="0">
              <a:spAutoFit/>
            </a:bodyPr>
            <a:lstStyle/>
            <a:p>
              <a:pPr>
                <a:lnSpc>
                  <a:spcPts val="7920"/>
                </a:lnSpc>
              </a:pPr>
              <a:r>
                <a:rPr lang="en-US" sz="7200" spc="-72">
                  <a:solidFill>
                    <a:srgbClr val="FFFFFF"/>
                  </a:solidFill>
                  <a:latin typeface="Muli Bold"/>
                </a:rPr>
                <a:t>Pengenalan</a:t>
              </a:r>
            </a:p>
          </p:txBody>
        </p:sp>
        <p:sp>
          <p:nvSpPr>
            <p:cNvPr name="TextBox 16" id="16"/>
            <p:cNvSpPr txBox="true"/>
            <p:nvPr/>
          </p:nvSpPr>
          <p:spPr>
            <a:xfrm rot="0">
              <a:off x="0" y="1829489"/>
              <a:ext cx="6167885" cy="7829906"/>
            </a:xfrm>
            <a:prstGeom prst="rect">
              <a:avLst/>
            </a:prstGeom>
          </p:spPr>
          <p:txBody>
            <a:bodyPr anchor="t" rtlCol="false" tIns="0" lIns="0" bIns="0" rIns="0">
              <a:spAutoFit/>
            </a:bodyPr>
            <a:lstStyle/>
            <a:p>
              <a:pPr>
                <a:lnSpc>
                  <a:spcPts val="3919"/>
                </a:lnSpc>
                <a:spcBef>
                  <a:spcPct val="0"/>
                </a:spcBef>
              </a:pPr>
              <a:r>
                <a:rPr lang="en-US" sz="2799">
                  <a:solidFill>
                    <a:srgbClr val="FFFFFF"/>
                  </a:solidFill>
                  <a:latin typeface="Muli Regular"/>
                </a:rPr>
                <a:t>Sebagai bidang yang sedang berkembang, MLOps dengan cepat mendapat perhatian diantara rekan-rekan Data Scientist, ML Engineers, dan AI enthusiast. MLOps memiliki perbedaan dengan software engineering dengan membawa kemampuan sebagai berikut:</a:t>
              </a:r>
            </a:p>
          </p:txBody>
        </p:sp>
      </p:grpSp>
      <p:grpSp>
        <p:nvGrpSpPr>
          <p:cNvPr name="Group 17" id="17"/>
          <p:cNvGrpSpPr/>
          <p:nvPr/>
        </p:nvGrpSpPr>
        <p:grpSpPr>
          <a:xfrm rot="-10800000">
            <a:off x="15977980" y="8311727"/>
            <a:ext cx="720315" cy="720315"/>
            <a:chOff x="0" y="0"/>
            <a:chExt cx="960421" cy="960421"/>
          </a:xfrm>
        </p:grpSpPr>
        <p:pic>
          <p:nvPicPr>
            <p:cNvPr name="Picture 18" id="1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0" y="0"/>
              <a:ext cx="960421" cy="960421"/>
            </a:xfrm>
            <a:prstGeom prst="rect">
              <a:avLst/>
            </a:prstGeom>
          </p:spPr>
        </p:pic>
        <p:pic>
          <p:nvPicPr>
            <p:cNvPr name="Picture 19" id="1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34750" y="234750"/>
              <a:ext cx="490920" cy="490920"/>
            </a:xfrm>
            <a:prstGeom prst="rect">
              <a:avLst/>
            </a:prstGeom>
          </p:spPr>
        </p:pic>
      </p:grpSp>
    </p:spTree>
  </p:cSld>
  <p:clrMapOvr>
    <a:masterClrMapping/>
  </p:clrMapOvr>
</p:sld>
</file>

<file path=ppt/slides/slide13.xml><?xml version="1.0" encoding="utf-8"?>
<p:sld xmlns:p="http://schemas.openxmlformats.org/presentationml/2006/main" xmlns:a="http://schemas.openxmlformats.org/drawingml/2006/main">
  <p:cSld>
    <p:bg>
      <p:bgPr>
        <a:solidFill>
          <a:srgbClr val="0048CD"/>
        </a:solidFill>
      </p:bgPr>
    </p:bg>
    <p:spTree>
      <p:nvGrpSpPr>
        <p:cNvPr id="1" name=""/>
        <p:cNvGrpSpPr/>
        <p:nvPr/>
      </p:nvGrpSpPr>
      <p:grpSpPr>
        <a:xfrm>
          <a:off x="0" y="0"/>
          <a:ext cx="0" cy="0"/>
          <a:chOff x="0" y="0"/>
          <a:chExt cx="0" cy="0"/>
        </a:xfrm>
      </p:grpSpPr>
      <p:sp>
        <p:nvSpPr>
          <p:cNvPr name="TextBox 2" id="2"/>
          <p:cNvSpPr txBox="true"/>
          <p:nvPr/>
        </p:nvSpPr>
        <p:spPr>
          <a:xfrm rot="-5400000">
            <a:off x="6643153" y="6938312"/>
            <a:ext cx="3054598" cy="412546"/>
          </a:xfrm>
          <a:prstGeom prst="rect">
            <a:avLst/>
          </a:prstGeom>
        </p:spPr>
        <p:txBody>
          <a:bodyPr anchor="t" rtlCol="false" tIns="0" lIns="0" bIns="0" rIns="0">
            <a:spAutoFit/>
          </a:bodyPr>
          <a:lstStyle/>
          <a:p>
            <a:pPr>
              <a:lnSpc>
                <a:spcPts val="3359"/>
              </a:lnSpc>
              <a:spcBef>
                <a:spcPct val="0"/>
              </a:spcBef>
            </a:pPr>
            <a:r>
              <a:rPr lang="en-US" sz="2400">
                <a:solidFill>
                  <a:srgbClr val="0048CD"/>
                </a:solidFill>
                <a:latin typeface="Space Mono"/>
              </a:rPr>
              <a:t>PITCH DECK V 1.0</a:t>
            </a:r>
          </a:p>
        </p:txBody>
      </p:sp>
      <p:grpSp>
        <p:nvGrpSpPr>
          <p:cNvPr name="Group 3" id="3"/>
          <p:cNvGrpSpPr/>
          <p:nvPr/>
        </p:nvGrpSpPr>
        <p:grpSpPr>
          <a:xfrm rot="0">
            <a:off x="7916475" y="829571"/>
            <a:ext cx="9210261" cy="7868918"/>
            <a:chOff x="0" y="0"/>
            <a:chExt cx="3807918" cy="3253350"/>
          </a:xfrm>
        </p:grpSpPr>
        <p:sp>
          <p:nvSpPr>
            <p:cNvPr name="Freeform 4" id="4"/>
            <p:cNvSpPr/>
            <p:nvPr/>
          </p:nvSpPr>
          <p:spPr>
            <a:xfrm>
              <a:off x="0" y="0"/>
              <a:ext cx="3807919" cy="3253350"/>
            </a:xfrm>
            <a:custGeom>
              <a:avLst/>
              <a:gdLst/>
              <a:ahLst/>
              <a:cxnLst/>
              <a:rect r="r" b="b" t="t" l="l"/>
              <a:pathLst>
                <a:path h="3253350" w="3807919">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E9E9E9"/>
            </a:solidFill>
          </p:spPr>
        </p:sp>
      </p:grpSp>
      <p:grpSp>
        <p:nvGrpSpPr>
          <p:cNvPr name="Group 5" id="5"/>
          <p:cNvGrpSpPr/>
          <p:nvPr/>
        </p:nvGrpSpPr>
        <p:grpSpPr>
          <a:xfrm rot="0">
            <a:off x="8334126" y="829571"/>
            <a:ext cx="8925174" cy="8627858"/>
            <a:chOff x="0" y="0"/>
            <a:chExt cx="3690051" cy="3567128"/>
          </a:xfrm>
        </p:grpSpPr>
        <p:sp>
          <p:nvSpPr>
            <p:cNvPr name="Freeform 6" id="6"/>
            <p:cNvSpPr/>
            <p:nvPr/>
          </p:nvSpPr>
          <p:spPr>
            <a:xfrm>
              <a:off x="0" y="0"/>
              <a:ext cx="3690051" cy="3567128"/>
            </a:xfrm>
            <a:custGeom>
              <a:avLst/>
              <a:gdLst/>
              <a:ahLst/>
              <a:cxnLst/>
              <a:rect r="r" b="b" t="t" l="l"/>
              <a:pathLst>
                <a:path h="3567128" w="3690051">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FFFFFF"/>
            </a:solidFill>
          </p:spPr>
        </p:sp>
      </p:grpSp>
      <p:grpSp>
        <p:nvGrpSpPr>
          <p:cNvPr name="Group 7" id="7"/>
          <p:cNvGrpSpPr/>
          <p:nvPr/>
        </p:nvGrpSpPr>
        <p:grpSpPr>
          <a:xfrm rot="0">
            <a:off x="9255289" y="1430404"/>
            <a:ext cx="7082849" cy="7084560"/>
            <a:chOff x="0" y="0"/>
            <a:chExt cx="9443798" cy="9446080"/>
          </a:xfrm>
        </p:grpSpPr>
        <p:sp>
          <p:nvSpPr>
            <p:cNvPr name="TextBox 8" id="8"/>
            <p:cNvSpPr txBox="true"/>
            <p:nvPr/>
          </p:nvSpPr>
          <p:spPr>
            <a:xfrm rot="0">
              <a:off x="0" y="882611"/>
              <a:ext cx="9443798" cy="2607884"/>
            </a:xfrm>
            <a:prstGeom prst="rect">
              <a:avLst/>
            </a:prstGeom>
          </p:spPr>
          <p:txBody>
            <a:bodyPr anchor="t" rtlCol="false" tIns="0" lIns="0" bIns="0" rIns="0">
              <a:spAutoFit/>
            </a:bodyPr>
            <a:lstStyle/>
            <a:p>
              <a:pPr>
                <a:lnSpc>
                  <a:spcPts val="3919"/>
                </a:lnSpc>
                <a:spcBef>
                  <a:spcPct val="0"/>
                </a:spcBef>
              </a:pPr>
              <a:r>
                <a:rPr lang="en-US" sz="2800">
                  <a:solidFill>
                    <a:srgbClr val="000000"/>
                  </a:solidFill>
                  <a:latin typeface="Muli Regular"/>
                </a:rPr>
                <a:t>MLOps memampukan model ML dan dataset untuk membuat model tersebut sebagai first-class citizen dalam sistem CI/CD </a:t>
              </a:r>
            </a:p>
          </p:txBody>
        </p:sp>
        <p:sp>
          <p:nvSpPr>
            <p:cNvPr name="TextBox 9" id="9"/>
            <p:cNvSpPr txBox="true"/>
            <p:nvPr/>
          </p:nvSpPr>
          <p:spPr>
            <a:xfrm rot="0">
              <a:off x="0" y="-66675"/>
              <a:ext cx="9443798" cy="796760"/>
            </a:xfrm>
            <a:prstGeom prst="rect">
              <a:avLst/>
            </a:prstGeom>
          </p:spPr>
          <p:txBody>
            <a:bodyPr anchor="t" rtlCol="false" tIns="0" lIns="0" bIns="0" rIns="0">
              <a:spAutoFit/>
            </a:bodyPr>
            <a:lstStyle/>
            <a:p>
              <a:pPr>
                <a:lnSpc>
                  <a:spcPts val="5040"/>
                </a:lnSpc>
                <a:spcBef>
                  <a:spcPct val="0"/>
                </a:spcBef>
              </a:pPr>
              <a:r>
                <a:rPr lang="en-US" sz="3600">
                  <a:solidFill>
                    <a:srgbClr val="75C7FB"/>
                  </a:solidFill>
                  <a:latin typeface="Inknut Antiqua Medium"/>
                </a:rPr>
                <a:t>Kemampuan</a:t>
              </a:r>
              <a:r>
                <a:rPr lang="en-US" sz="3600">
                  <a:solidFill>
                    <a:srgbClr val="75C7FB"/>
                  </a:solidFill>
                  <a:latin typeface="Inknut Antiqua Medium"/>
                </a:rPr>
                <a:t> 4</a:t>
              </a:r>
            </a:p>
          </p:txBody>
        </p:sp>
        <p:sp>
          <p:nvSpPr>
            <p:cNvPr name="TextBox 10" id="10"/>
            <p:cNvSpPr txBox="true"/>
            <p:nvPr/>
          </p:nvSpPr>
          <p:spPr>
            <a:xfrm rot="0">
              <a:off x="0" y="4856061"/>
              <a:ext cx="9443798" cy="1280341"/>
            </a:xfrm>
            <a:prstGeom prst="rect">
              <a:avLst/>
            </a:prstGeom>
          </p:spPr>
          <p:txBody>
            <a:bodyPr anchor="t" rtlCol="false" tIns="0" lIns="0" bIns="0" rIns="0">
              <a:spAutoFit/>
            </a:bodyPr>
            <a:lstStyle/>
            <a:p>
              <a:pPr>
                <a:lnSpc>
                  <a:spcPts val="3920"/>
                </a:lnSpc>
                <a:spcBef>
                  <a:spcPct val="0"/>
                </a:spcBef>
              </a:pPr>
              <a:r>
                <a:rPr lang="en-US" sz="2800">
                  <a:solidFill>
                    <a:srgbClr val="000000"/>
                  </a:solidFill>
                  <a:latin typeface="Muli Regular"/>
                </a:rPr>
                <a:t>MLOps mengurangi keterbatasan kemampuan teknis lintas ML model</a:t>
              </a:r>
            </a:p>
          </p:txBody>
        </p:sp>
        <p:sp>
          <p:nvSpPr>
            <p:cNvPr name="TextBox 11" id="11"/>
            <p:cNvSpPr txBox="true"/>
            <p:nvPr/>
          </p:nvSpPr>
          <p:spPr>
            <a:xfrm rot="0">
              <a:off x="0" y="3906775"/>
              <a:ext cx="9443798" cy="796760"/>
            </a:xfrm>
            <a:prstGeom prst="rect">
              <a:avLst/>
            </a:prstGeom>
          </p:spPr>
          <p:txBody>
            <a:bodyPr anchor="t" rtlCol="false" tIns="0" lIns="0" bIns="0" rIns="0">
              <a:spAutoFit/>
            </a:bodyPr>
            <a:lstStyle/>
            <a:p>
              <a:pPr>
                <a:lnSpc>
                  <a:spcPts val="5040"/>
                </a:lnSpc>
                <a:spcBef>
                  <a:spcPct val="0"/>
                </a:spcBef>
              </a:pPr>
              <a:r>
                <a:rPr lang="en-US" sz="3600">
                  <a:solidFill>
                    <a:srgbClr val="75C7FB"/>
                  </a:solidFill>
                  <a:latin typeface="Inknut Antiqua Medium"/>
                </a:rPr>
                <a:t>Kemampuan</a:t>
              </a:r>
              <a:r>
                <a:rPr lang="en-US" sz="3600">
                  <a:solidFill>
                    <a:srgbClr val="75C7FB"/>
                  </a:solidFill>
                  <a:latin typeface="Inknut Antiqua Medium"/>
                </a:rPr>
                <a:t> 5</a:t>
              </a:r>
            </a:p>
          </p:txBody>
        </p:sp>
        <p:sp>
          <p:nvSpPr>
            <p:cNvPr name="TextBox 12" id="12"/>
            <p:cNvSpPr txBox="true"/>
            <p:nvPr/>
          </p:nvSpPr>
          <p:spPr>
            <a:xfrm rot="0">
              <a:off x="0" y="7501967"/>
              <a:ext cx="9443798" cy="1944113"/>
            </a:xfrm>
            <a:prstGeom prst="rect">
              <a:avLst/>
            </a:prstGeom>
          </p:spPr>
          <p:txBody>
            <a:bodyPr anchor="t" rtlCol="false" tIns="0" lIns="0" bIns="0" rIns="0">
              <a:spAutoFit/>
            </a:bodyPr>
            <a:lstStyle/>
            <a:p>
              <a:pPr>
                <a:lnSpc>
                  <a:spcPts val="3920"/>
                </a:lnSpc>
                <a:spcBef>
                  <a:spcPct val="0"/>
                </a:spcBef>
              </a:pPr>
              <a:r>
                <a:rPr lang="en-US" sz="2800">
                  <a:solidFill>
                    <a:srgbClr val="000000"/>
                  </a:solidFill>
                  <a:latin typeface="Muli Regular"/>
                </a:rPr>
                <a:t>MLOps harus berupa praktik dalam bahasa, framework, platform, dan infrastructure-agnostic </a:t>
              </a:r>
            </a:p>
          </p:txBody>
        </p:sp>
        <p:sp>
          <p:nvSpPr>
            <p:cNvPr name="TextBox 13" id="13"/>
            <p:cNvSpPr txBox="true"/>
            <p:nvPr/>
          </p:nvSpPr>
          <p:spPr>
            <a:xfrm rot="0">
              <a:off x="0" y="6552682"/>
              <a:ext cx="9443798" cy="796760"/>
            </a:xfrm>
            <a:prstGeom prst="rect">
              <a:avLst/>
            </a:prstGeom>
          </p:spPr>
          <p:txBody>
            <a:bodyPr anchor="t" rtlCol="false" tIns="0" lIns="0" bIns="0" rIns="0">
              <a:spAutoFit/>
            </a:bodyPr>
            <a:lstStyle/>
            <a:p>
              <a:pPr>
                <a:lnSpc>
                  <a:spcPts val="5040"/>
                </a:lnSpc>
                <a:spcBef>
                  <a:spcPct val="0"/>
                </a:spcBef>
              </a:pPr>
              <a:r>
                <a:rPr lang="en-US" sz="3600">
                  <a:solidFill>
                    <a:srgbClr val="75C7FB"/>
                  </a:solidFill>
                  <a:latin typeface="Inknut Antiqua Medium"/>
                </a:rPr>
                <a:t>Kemampuan</a:t>
              </a:r>
              <a:r>
                <a:rPr lang="en-US" sz="3600">
                  <a:solidFill>
                    <a:srgbClr val="75C7FB"/>
                  </a:solidFill>
                  <a:latin typeface="Inknut Antiqua Medium"/>
                </a:rPr>
                <a:t> 6</a:t>
              </a:r>
            </a:p>
          </p:txBody>
        </p:sp>
      </p:grpSp>
      <p:grpSp>
        <p:nvGrpSpPr>
          <p:cNvPr name="Group 14" id="14"/>
          <p:cNvGrpSpPr/>
          <p:nvPr/>
        </p:nvGrpSpPr>
        <p:grpSpPr>
          <a:xfrm rot="0">
            <a:off x="1028700" y="4045368"/>
            <a:ext cx="5736313" cy="1835583"/>
            <a:chOff x="0" y="0"/>
            <a:chExt cx="7648418" cy="2447444"/>
          </a:xfrm>
        </p:grpSpPr>
        <p:sp>
          <p:nvSpPr>
            <p:cNvPr name="TextBox 15" id="15"/>
            <p:cNvSpPr txBox="true"/>
            <p:nvPr/>
          </p:nvSpPr>
          <p:spPr>
            <a:xfrm rot="0">
              <a:off x="0" y="76200"/>
              <a:ext cx="7648418" cy="1386516"/>
            </a:xfrm>
            <a:prstGeom prst="rect">
              <a:avLst/>
            </a:prstGeom>
          </p:spPr>
          <p:txBody>
            <a:bodyPr anchor="t" rtlCol="false" tIns="0" lIns="0" bIns="0" rIns="0">
              <a:spAutoFit/>
            </a:bodyPr>
            <a:lstStyle/>
            <a:p>
              <a:pPr>
                <a:lnSpc>
                  <a:spcPts val="7920"/>
                </a:lnSpc>
              </a:pPr>
              <a:r>
                <a:rPr lang="en-US" sz="7200" spc="-72">
                  <a:solidFill>
                    <a:srgbClr val="FFFFFF"/>
                  </a:solidFill>
                  <a:latin typeface="Muli Bold"/>
                </a:rPr>
                <a:t>Pengenalan</a:t>
              </a:r>
            </a:p>
          </p:txBody>
        </p:sp>
        <p:sp>
          <p:nvSpPr>
            <p:cNvPr name="TextBox 16" id="16"/>
            <p:cNvSpPr txBox="true"/>
            <p:nvPr/>
          </p:nvSpPr>
          <p:spPr>
            <a:xfrm rot="0">
              <a:off x="0" y="1829489"/>
              <a:ext cx="6167885" cy="617955"/>
            </a:xfrm>
            <a:prstGeom prst="rect">
              <a:avLst/>
            </a:prstGeom>
          </p:spPr>
          <p:txBody>
            <a:bodyPr anchor="t" rtlCol="false" tIns="0" lIns="0" bIns="0" rIns="0">
              <a:spAutoFit/>
            </a:bodyPr>
            <a:lstStyle/>
            <a:p>
              <a:pPr>
                <a:lnSpc>
                  <a:spcPts val="3919"/>
                </a:lnSpc>
                <a:spcBef>
                  <a:spcPct val="0"/>
                </a:spcBef>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grpSp>
        <p:nvGrpSpPr>
          <p:cNvPr name="Group 3" id="3"/>
          <p:cNvGrpSpPr/>
          <p:nvPr/>
        </p:nvGrpSpPr>
        <p:grpSpPr>
          <a:xfrm rot="0">
            <a:off x="1028700" y="2138277"/>
            <a:ext cx="6832687" cy="5277651"/>
            <a:chOff x="0" y="0"/>
            <a:chExt cx="9110249" cy="7036867"/>
          </a:xfrm>
        </p:grpSpPr>
        <p:sp>
          <p:nvSpPr>
            <p:cNvPr name="TextBox 4" id="4"/>
            <p:cNvSpPr txBox="true"/>
            <p:nvPr/>
          </p:nvSpPr>
          <p:spPr>
            <a:xfrm rot="0">
              <a:off x="0" y="76200"/>
              <a:ext cx="9110249" cy="1386516"/>
            </a:xfrm>
            <a:prstGeom prst="rect">
              <a:avLst/>
            </a:prstGeom>
          </p:spPr>
          <p:txBody>
            <a:bodyPr anchor="t" rtlCol="false" tIns="0" lIns="0" bIns="0" rIns="0">
              <a:spAutoFit/>
            </a:bodyPr>
            <a:lstStyle/>
            <a:p>
              <a:pPr>
                <a:lnSpc>
                  <a:spcPts val="7920"/>
                </a:lnSpc>
              </a:pPr>
              <a:r>
                <a:rPr lang="en-US" sz="7200" spc="-72">
                  <a:solidFill>
                    <a:srgbClr val="0048CD"/>
                  </a:solidFill>
                  <a:latin typeface="Muli Bold"/>
                </a:rPr>
                <a:t>MLflow</a:t>
              </a:r>
            </a:p>
          </p:txBody>
        </p:sp>
        <p:sp>
          <p:nvSpPr>
            <p:cNvPr name="TextBox 5" id="5"/>
            <p:cNvSpPr txBox="true"/>
            <p:nvPr/>
          </p:nvSpPr>
          <p:spPr>
            <a:xfrm rot="0">
              <a:off x="0" y="1839014"/>
              <a:ext cx="7248283" cy="5197853"/>
            </a:xfrm>
            <a:prstGeom prst="rect">
              <a:avLst/>
            </a:prstGeom>
          </p:spPr>
          <p:txBody>
            <a:bodyPr anchor="t" rtlCol="false" tIns="0" lIns="0" bIns="0" rIns="0">
              <a:spAutoFit/>
            </a:bodyPr>
            <a:lstStyle/>
            <a:p>
              <a:pPr>
                <a:lnSpc>
                  <a:spcPts val="3919"/>
                </a:lnSpc>
                <a:spcBef>
                  <a:spcPct val="0"/>
                </a:spcBef>
              </a:pPr>
              <a:r>
                <a:rPr lang="en-US" sz="2800">
                  <a:solidFill>
                    <a:srgbClr val="000000"/>
                  </a:solidFill>
                  <a:latin typeface="Muli Regular"/>
                </a:rPr>
                <a:t>MLflow merupakan platform open source (library) guna manajemen lifecycle Machine Learning. Termasuk didalamnya experiment, reproducibility, deployment, dan central model registry. Dalam MLflow terdapat empat komponen:</a:t>
              </a:r>
            </a:p>
          </p:txBody>
        </p:sp>
      </p:grpSp>
      <p:grpSp>
        <p:nvGrpSpPr>
          <p:cNvPr name="Group 6" id="6"/>
          <p:cNvGrpSpPr/>
          <p:nvPr/>
        </p:nvGrpSpPr>
        <p:grpSpPr>
          <a:xfrm rot="0">
            <a:off x="7889962" y="829571"/>
            <a:ext cx="9210261" cy="7868918"/>
            <a:chOff x="0" y="0"/>
            <a:chExt cx="3807918" cy="3253350"/>
          </a:xfrm>
        </p:grpSpPr>
        <p:sp>
          <p:nvSpPr>
            <p:cNvPr name="Freeform 7" id="7"/>
            <p:cNvSpPr/>
            <p:nvPr/>
          </p:nvSpPr>
          <p:spPr>
            <a:xfrm>
              <a:off x="0" y="0"/>
              <a:ext cx="3807919" cy="3253350"/>
            </a:xfrm>
            <a:custGeom>
              <a:avLst/>
              <a:gdLst/>
              <a:ahLst/>
              <a:cxnLst/>
              <a:rect r="r" b="b" t="t" l="l"/>
              <a:pathLst>
                <a:path h="3253350" w="3807919">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FFFFFF"/>
            </a:solidFill>
          </p:spPr>
        </p:sp>
      </p:grpSp>
      <p:grpSp>
        <p:nvGrpSpPr>
          <p:cNvPr name="Group 8" id="8"/>
          <p:cNvGrpSpPr/>
          <p:nvPr/>
        </p:nvGrpSpPr>
        <p:grpSpPr>
          <a:xfrm rot="0">
            <a:off x="8334126" y="829571"/>
            <a:ext cx="8925174" cy="8627858"/>
            <a:chOff x="0" y="0"/>
            <a:chExt cx="3690051" cy="3567128"/>
          </a:xfrm>
        </p:grpSpPr>
        <p:sp>
          <p:nvSpPr>
            <p:cNvPr name="Freeform 9" id="9"/>
            <p:cNvSpPr/>
            <p:nvPr/>
          </p:nvSpPr>
          <p:spPr>
            <a:xfrm>
              <a:off x="0" y="0"/>
              <a:ext cx="3690051" cy="3567128"/>
            </a:xfrm>
            <a:custGeom>
              <a:avLst/>
              <a:gdLst/>
              <a:ahLst/>
              <a:cxnLst/>
              <a:rect r="r" b="b" t="t" l="l"/>
              <a:pathLst>
                <a:path h="3567128" w="3690051">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p:spPr>
        </p:sp>
      </p:grpSp>
      <p:grpSp>
        <p:nvGrpSpPr>
          <p:cNvPr name="Group 10" id="10"/>
          <p:cNvGrpSpPr/>
          <p:nvPr/>
        </p:nvGrpSpPr>
        <p:grpSpPr>
          <a:xfrm rot="0">
            <a:off x="9255289" y="1798639"/>
            <a:ext cx="7082849" cy="7324133"/>
            <a:chOff x="0" y="0"/>
            <a:chExt cx="9443798" cy="9765511"/>
          </a:xfrm>
        </p:grpSpPr>
        <p:sp>
          <p:nvSpPr>
            <p:cNvPr name="TextBox 11" id="11"/>
            <p:cNvSpPr txBox="true"/>
            <p:nvPr/>
          </p:nvSpPr>
          <p:spPr>
            <a:xfrm rot="0">
              <a:off x="0" y="965284"/>
              <a:ext cx="9443798" cy="1280341"/>
            </a:xfrm>
            <a:prstGeom prst="rect">
              <a:avLst/>
            </a:prstGeom>
          </p:spPr>
          <p:txBody>
            <a:bodyPr anchor="t" rtlCol="false" tIns="0" lIns="0" bIns="0" rIns="0">
              <a:spAutoFit/>
            </a:bodyPr>
            <a:lstStyle/>
            <a:p>
              <a:pPr>
                <a:lnSpc>
                  <a:spcPts val="3919"/>
                </a:lnSpc>
                <a:spcBef>
                  <a:spcPct val="0"/>
                </a:spcBef>
              </a:pPr>
              <a:r>
                <a:rPr lang="en-US" sz="2800">
                  <a:solidFill>
                    <a:srgbClr val="FFFFFF"/>
                  </a:solidFill>
                  <a:latin typeface="Muli Regular"/>
                </a:rPr>
                <a:t>Guna merekam dan kueri eksperimen: kode, data, konfigurasi, dan hasil</a:t>
              </a:r>
            </a:p>
          </p:txBody>
        </p:sp>
        <p:sp>
          <p:nvSpPr>
            <p:cNvPr name="TextBox 12" id="12"/>
            <p:cNvSpPr txBox="true"/>
            <p:nvPr/>
          </p:nvSpPr>
          <p:spPr>
            <a:xfrm rot="0">
              <a:off x="0" y="-66675"/>
              <a:ext cx="9443798" cy="796760"/>
            </a:xfrm>
            <a:prstGeom prst="rect">
              <a:avLst/>
            </a:prstGeom>
          </p:spPr>
          <p:txBody>
            <a:bodyPr anchor="t" rtlCol="false" tIns="0" lIns="0" bIns="0" rIns="0">
              <a:spAutoFit/>
            </a:bodyPr>
            <a:lstStyle/>
            <a:p>
              <a:pPr>
                <a:lnSpc>
                  <a:spcPts val="5040"/>
                </a:lnSpc>
                <a:spcBef>
                  <a:spcPct val="0"/>
                </a:spcBef>
              </a:pPr>
              <a:r>
                <a:rPr lang="en-US" sz="3600">
                  <a:solidFill>
                    <a:srgbClr val="75C7FB"/>
                  </a:solidFill>
                  <a:latin typeface="Inknut Antiqua Medium"/>
                </a:rPr>
                <a:t>MLflow Tracking</a:t>
              </a:r>
            </a:p>
          </p:txBody>
        </p:sp>
        <p:sp>
          <p:nvSpPr>
            <p:cNvPr name="TextBox 13" id="13"/>
            <p:cNvSpPr txBox="true"/>
            <p:nvPr/>
          </p:nvSpPr>
          <p:spPr>
            <a:xfrm rot="0">
              <a:off x="0" y="3729570"/>
              <a:ext cx="9443798" cy="2607884"/>
            </a:xfrm>
            <a:prstGeom prst="rect">
              <a:avLst/>
            </a:prstGeom>
          </p:spPr>
          <p:txBody>
            <a:bodyPr anchor="t" rtlCol="false" tIns="0" lIns="0" bIns="0" rIns="0">
              <a:spAutoFit/>
            </a:bodyPr>
            <a:lstStyle/>
            <a:p>
              <a:pPr>
                <a:lnSpc>
                  <a:spcPts val="3920"/>
                </a:lnSpc>
                <a:spcBef>
                  <a:spcPct val="0"/>
                </a:spcBef>
              </a:pPr>
              <a:r>
                <a:rPr lang="en-US" sz="2800">
                  <a:solidFill>
                    <a:srgbClr val="FFFFFF"/>
                  </a:solidFill>
                  <a:latin typeface="Muli Regular"/>
                </a:rPr>
                <a:t>Guna melakukan menghimpun kode data science dalam sebuah format guna mereproduksi “run” pada berbagai macam platform</a:t>
              </a:r>
            </a:p>
          </p:txBody>
        </p:sp>
        <p:sp>
          <p:nvSpPr>
            <p:cNvPr name="TextBox 14" id="14"/>
            <p:cNvSpPr txBox="true"/>
            <p:nvPr/>
          </p:nvSpPr>
          <p:spPr>
            <a:xfrm rot="0">
              <a:off x="0" y="2654494"/>
              <a:ext cx="9443798" cy="796760"/>
            </a:xfrm>
            <a:prstGeom prst="rect">
              <a:avLst/>
            </a:prstGeom>
          </p:spPr>
          <p:txBody>
            <a:bodyPr anchor="t" rtlCol="false" tIns="0" lIns="0" bIns="0" rIns="0">
              <a:spAutoFit/>
            </a:bodyPr>
            <a:lstStyle/>
            <a:p>
              <a:pPr>
                <a:lnSpc>
                  <a:spcPts val="5040"/>
                </a:lnSpc>
                <a:spcBef>
                  <a:spcPct val="0"/>
                </a:spcBef>
              </a:pPr>
              <a:r>
                <a:rPr lang="en-US" sz="3600">
                  <a:solidFill>
                    <a:srgbClr val="75C7FB"/>
                  </a:solidFill>
                  <a:latin typeface="Inknut Antiqua Medium"/>
                </a:rPr>
                <a:t>MLflow Project</a:t>
              </a:r>
            </a:p>
          </p:txBody>
        </p:sp>
        <p:sp>
          <p:nvSpPr>
            <p:cNvPr name="TextBox 15" id="15"/>
            <p:cNvSpPr txBox="true"/>
            <p:nvPr/>
          </p:nvSpPr>
          <p:spPr>
            <a:xfrm rot="0">
              <a:off x="0" y="7821398"/>
              <a:ext cx="9443798" cy="1944113"/>
            </a:xfrm>
            <a:prstGeom prst="rect">
              <a:avLst/>
            </a:prstGeom>
          </p:spPr>
          <p:txBody>
            <a:bodyPr anchor="t" rtlCol="false" tIns="0" lIns="0" bIns="0" rIns="0">
              <a:spAutoFit/>
            </a:bodyPr>
            <a:lstStyle/>
            <a:p>
              <a:pPr>
                <a:lnSpc>
                  <a:spcPts val="3920"/>
                </a:lnSpc>
                <a:spcBef>
                  <a:spcPct val="0"/>
                </a:spcBef>
              </a:pPr>
              <a:r>
                <a:rPr lang="en-US" sz="2800">
                  <a:solidFill>
                    <a:srgbClr val="FFFFFF"/>
                  </a:solidFill>
                  <a:latin typeface="Muli Regular"/>
                </a:rPr>
                <a:t>Guna melakukan deploy model Machine Learning pada berbagai serving environment</a:t>
              </a:r>
            </a:p>
          </p:txBody>
        </p:sp>
        <p:sp>
          <p:nvSpPr>
            <p:cNvPr name="TextBox 16" id="16"/>
            <p:cNvSpPr txBox="true"/>
            <p:nvPr/>
          </p:nvSpPr>
          <p:spPr>
            <a:xfrm rot="0">
              <a:off x="0" y="6746322"/>
              <a:ext cx="9443798" cy="796760"/>
            </a:xfrm>
            <a:prstGeom prst="rect">
              <a:avLst/>
            </a:prstGeom>
          </p:spPr>
          <p:txBody>
            <a:bodyPr anchor="t" rtlCol="false" tIns="0" lIns="0" bIns="0" rIns="0">
              <a:spAutoFit/>
            </a:bodyPr>
            <a:lstStyle/>
            <a:p>
              <a:pPr>
                <a:lnSpc>
                  <a:spcPts val="5040"/>
                </a:lnSpc>
                <a:spcBef>
                  <a:spcPct val="0"/>
                </a:spcBef>
              </a:pPr>
              <a:r>
                <a:rPr lang="en-US" sz="3600">
                  <a:solidFill>
                    <a:srgbClr val="75C7FB"/>
                  </a:solidFill>
                  <a:latin typeface="Inknut Antiqua Medium"/>
                </a:rPr>
                <a:t>MLflow Models</a:t>
              </a:r>
            </a:p>
          </p:txBody>
        </p:sp>
      </p:grpSp>
      <p:grpSp>
        <p:nvGrpSpPr>
          <p:cNvPr name="Group 17" id="17"/>
          <p:cNvGrpSpPr/>
          <p:nvPr/>
        </p:nvGrpSpPr>
        <p:grpSpPr>
          <a:xfrm rot="-10800000">
            <a:off x="15977980" y="8311727"/>
            <a:ext cx="720315" cy="720315"/>
            <a:chOff x="0" y="0"/>
            <a:chExt cx="960421" cy="960421"/>
          </a:xfrm>
        </p:grpSpPr>
        <p:pic>
          <p:nvPicPr>
            <p:cNvPr name="Picture 18" id="1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0" y="0"/>
              <a:ext cx="960421" cy="960421"/>
            </a:xfrm>
            <a:prstGeom prst="rect">
              <a:avLst/>
            </a:prstGeom>
          </p:spPr>
        </p:pic>
        <p:pic>
          <p:nvPicPr>
            <p:cNvPr name="Picture 19" id="1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34750" y="234750"/>
              <a:ext cx="490920" cy="490920"/>
            </a:xfrm>
            <a:prstGeom prst="rect">
              <a:avLst/>
            </a:prstGeom>
          </p:spPr>
        </p:pic>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grpSp>
        <p:nvGrpSpPr>
          <p:cNvPr name="Group 3" id="3"/>
          <p:cNvGrpSpPr/>
          <p:nvPr/>
        </p:nvGrpSpPr>
        <p:grpSpPr>
          <a:xfrm rot="0">
            <a:off x="1028700" y="4225708"/>
            <a:ext cx="5385167" cy="1835583"/>
            <a:chOff x="0" y="0"/>
            <a:chExt cx="7180222" cy="2447444"/>
          </a:xfrm>
        </p:grpSpPr>
        <p:sp>
          <p:nvSpPr>
            <p:cNvPr name="TextBox 4" id="4"/>
            <p:cNvSpPr txBox="true"/>
            <p:nvPr/>
          </p:nvSpPr>
          <p:spPr>
            <a:xfrm rot="0">
              <a:off x="0" y="76200"/>
              <a:ext cx="7180222" cy="1386516"/>
            </a:xfrm>
            <a:prstGeom prst="rect">
              <a:avLst/>
            </a:prstGeom>
          </p:spPr>
          <p:txBody>
            <a:bodyPr anchor="t" rtlCol="false" tIns="0" lIns="0" bIns="0" rIns="0">
              <a:spAutoFit/>
            </a:bodyPr>
            <a:lstStyle/>
            <a:p>
              <a:pPr>
                <a:lnSpc>
                  <a:spcPts val="7920"/>
                </a:lnSpc>
              </a:pPr>
              <a:r>
                <a:rPr lang="en-US" sz="7200" spc="-72">
                  <a:solidFill>
                    <a:srgbClr val="0048CD"/>
                  </a:solidFill>
                  <a:latin typeface="Muli Bold"/>
                </a:rPr>
                <a:t>MLflow</a:t>
              </a:r>
            </a:p>
          </p:txBody>
        </p:sp>
        <p:sp>
          <p:nvSpPr>
            <p:cNvPr name="TextBox 5" id="5"/>
            <p:cNvSpPr txBox="true"/>
            <p:nvPr/>
          </p:nvSpPr>
          <p:spPr>
            <a:xfrm rot="0">
              <a:off x="0" y="1839014"/>
              <a:ext cx="5712717" cy="608430"/>
            </a:xfrm>
            <a:prstGeom prst="rect">
              <a:avLst/>
            </a:prstGeom>
          </p:spPr>
          <p:txBody>
            <a:bodyPr anchor="t" rtlCol="false" tIns="0" lIns="0" bIns="0" rIns="0">
              <a:spAutoFit/>
            </a:bodyPr>
            <a:lstStyle/>
            <a:p>
              <a:pPr>
                <a:lnSpc>
                  <a:spcPts val="3919"/>
                </a:lnSpc>
                <a:spcBef>
                  <a:spcPct val="0"/>
                </a:spcBef>
              </a:pPr>
            </a:p>
          </p:txBody>
        </p:sp>
      </p:grpSp>
      <p:grpSp>
        <p:nvGrpSpPr>
          <p:cNvPr name="Group 6" id="6"/>
          <p:cNvGrpSpPr/>
          <p:nvPr/>
        </p:nvGrpSpPr>
        <p:grpSpPr>
          <a:xfrm rot="0">
            <a:off x="7889962" y="829571"/>
            <a:ext cx="9210261" cy="7868918"/>
            <a:chOff x="0" y="0"/>
            <a:chExt cx="3807918" cy="3253350"/>
          </a:xfrm>
        </p:grpSpPr>
        <p:sp>
          <p:nvSpPr>
            <p:cNvPr name="Freeform 7" id="7"/>
            <p:cNvSpPr/>
            <p:nvPr/>
          </p:nvSpPr>
          <p:spPr>
            <a:xfrm>
              <a:off x="0" y="0"/>
              <a:ext cx="3807919" cy="3253350"/>
            </a:xfrm>
            <a:custGeom>
              <a:avLst/>
              <a:gdLst/>
              <a:ahLst/>
              <a:cxnLst/>
              <a:rect r="r" b="b" t="t" l="l"/>
              <a:pathLst>
                <a:path h="3253350" w="3807919">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FFFFFF"/>
            </a:solidFill>
          </p:spPr>
        </p:sp>
      </p:grpSp>
      <p:grpSp>
        <p:nvGrpSpPr>
          <p:cNvPr name="Group 8" id="8"/>
          <p:cNvGrpSpPr/>
          <p:nvPr/>
        </p:nvGrpSpPr>
        <p:grpSpPr>
          <a:xfrm rot="0">
            <a:off x="8334126" y="829571"/>
            <a:ext cx="8925174" cy="8627858"/>
            <a:chOff x="0" y="0"/>
            <a:chExt cx="3690051" cy="3567128"/>
          </a:xfrm>
        </p:grpSpPr>
        <p:sp>
          <p:nvSpPr>
            <p:cNvPr name="Freeform 9" id="9"/>
            <p:cNvSpPr/>
            <p:nvPr/>
          </p:nvSpPr>
          <p:spPr>
            <a:xfrm>
              <a:off x="0" y="0"/>
              <a:ext cx="3690051" cy="3567128"/>
            </a:xfrm>
            <a:custGeom>
              <a:avLst/>
              <a:gdLst/>
              <a:ahLst/>
              <a:cxnLst/>
              <a:rect r="r" b="b" t="t" l="l"/>
              <a:pathLst>
                <a:path h="3567128" w="3690051">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p:spPr>
        </p:sp>
      </p:grpSp>
      <p:grpSp>
        <p:nvGrpSpPr>
          <p:cNvPr name="Group 10" id="10"/>
          <p:cNvGrpSpPr/>
          <p:nvPr/>
        </p:nvGrpSpPr>
        <p:grpSpPr>
          <a:xfrm rot="0">
            <a:off x="9144000" y="3673006"/>
            <a:ext cx="7082849" cy="2182048"/>
            <a:chOff x="0" y="0"/>
            <a:chExt cx="9443798" cy="2909397"/>
          </a:xfrm>
        </p:grpSpPr>
        <p:sp>
          <p:nvSpPr>
            <p:cNvPr name="TextBox 11" id="11"/>
            <p:cNvSpPr txBox="true"/>
            <p:nvPr/>
          </p:nvSpPr>
          <p:spPr>
            <a:xfrm rot="0">
              <a:off x="0" y="965284"/>
              <a:ext cx="9443798" cy="1944113"/>
            </a:xfrm>
            <a:prstGeom prst="rect">
              <a:avLst/>
            </a:prstGeom>
          </p:spPr>
          <p:txBody>
            <a:bodyPr anchor="t" rtlCol="false" tIns="0" lIns="0" bIns="0" rIns="0">
              <a:spAutoFit/>
            </a:bodyPr>
            <a:lstStyle/>
            <a:p>
              <a:pPr>
                <a:lnSpc>
                  <a:spcPts val="3919"/>
                </a:lnSpc>
                <a:spcBef>
                  <a:spcPct val="0"/>
                </a:spcBef>
              </a:pPr>
              <a:r>
                <a:rPr lang="en-US" sz="2800">
                  <a:solidFill>
                    <a:srgbClr val="FFFFFF"/>
                  </a:solidFill>
                  <a:latin typeface="Muli Regular"/>
                </a:rPr>
                <a:t>Guna menyimpan, melakukan anotasi, menemukan, dan manajemen model dalam central repository</a:t>
              </a:r>
            </a:p>
          </p:txBody>
        </p:sp>
        <p:sp>
          <p:nvSpPr>
            <p:cNvPr name="TextBox 12" id="12"/>
            <p:cNvSpPr txBox="true"/>
            <p:nvPr/>
          </p:nvSpPr>
          <p:spPr>
            <a:xfrm rot="0">
              <a:off x="0" y="-66675"/>
              <a:ext cx="9443798" cy="796760"/>
            </a:xfrm>
            <a:prstGeom prst="rect">
              <a:avLst/>
            </a:prstGeom>
          </p:spPr>
          <p:txBody>
            <a:bodyPr anchor="t" rtlCol="false" tIns="0" lIns="0" bIns="0" rIns="0">
              <a:spAutoFit/>
            </a:bodyPr>
            <a:lstStyle/>
            <a:p>
              <a:pPr>
                <a:lnSpc>
                  <a:spcPts val="5040"/>
                </a:lnSpc>
                <a:spcBef>
                  <a:spcPct val="0"/>
                </a:spcBef>
              </a:pPr>
              <a:r>
                <a:rPr lang="en-US" sz="3600">
                  <a:solidFill>
                    <a:srgbClr val="75C7FB"/>
                  </a:solidFill>
                  <a:latin typeface="Inknut Antiqua Medium"/>
                </a:rPr>
                <a:t>MLflow Model Registry</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grpSp>
        <p:nvGrpSpPr>
          <p:cNvPr name="Group 3" id="3"/>
          <p:cNvGrpSpPr/>
          <p:nvPr/>
        </p:nvGrpSpPr>
        <p:grpSpPr>
          <a:xfrm rot="-5400000">
            <a:off x="11319892" y="1760497"/>
            <a:ext cx="6068260" cy="3927731"/>
            <a:chOff x="0" y="0"/>
            <a:chExt cx="1923367" cy="1244915"/>
          </a:xfrm>
        </p:grpSpPr>
        <p:sp>
          <p:nvSpPr>
            <p:cNvPr name="Freeform 4" id="4"/>
            <p:cNvSpPr/>
            <p:nvPr/>
          </p:nvSpPr>
          <p:spPr>
            <a:xfrm>
              <a:off x="0" y="0"/>
              <a:ext cx="1923367" cy="1244915"/>
            </a:xfrm>
            <a:custGeom>
              <a:avLst/>
              <a:gdLst/>
              <a:ahLst/>
              <a:cxnLst/>
              <a:rect r="r" b="b" t="t" l="l"/>
              <a:pathLst>
                <a:path h="1244915" w="1923367">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solidFill>
              <a:srgbClr val="75C7FB"/>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613134" y="1028700"/>
            <a:ext cx="2141685" cy="1991767"/>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9144000" y="2284803"/>
            <a:ext cx="7561107" cy="6540357"/>
          </a:xfrm>
          <a:prstGeom prst="rect">
            <a:avLst/>
          </a:prstGeom>
        </p:spPr>
      </p:pic>
      <p:grpSp>
        <p:nvGrpSpPr>
          <p:cNvPr name="Group 7" id="7"/>
          <p:cNvGrpSpPr/>
          <p:nvPr/>
        </p:nvGrpSpPr>
        <p:grpSpPr>
          <a:xfrm rot="0">
            <a:off x="1028700" y="3334967"/>
            <a:ext cx="7788298" cy="3935109"/>
            <a:chOff x="0" y="0"/>
            <a:chExt cx="10384397" cy="5246812"/>
          </a:xfrm>
        </p:grpSpPr>
        <p:sp>
          <p:nvSpPr>
            <p:cNvPr name="TextBox 8" id="8"/>
            <p:cNvSpPr txBox="true"/>
            <p:nvPr/>
          </p:nvSpPr>
          <p:spPr>
            <a:xfrm rot="0">
              <a:off x="0" y="4634409"/>
              <a:ext cx="10384397" cy="612403"/>
            </a:xfrm>
            <a:prstGeom prst="rect">
              <a:avLst/>
            </a:prstGeom>
          </p:spPr>
          <p:txBody>
            <a:bodyPr anchor="t" rtlCol="false" tIns="0" lIns="0" bIns="0" rIns="0">
              <a:spAutoFit/>
            </a:bodyPr>
            <a:lstStyle/>
            <a:p>
              <a:pPr>
                <a:lnSpc>
                  <a:spcPts val="3920"/>
                </a:lnSpc>
                <a:spcBef>
                  <a:spcPct val="0"/>
                </a:spcBef>
              </a:pPr>
            </a:p>
          </p:txBody>
        </p:sp>
        <p:sp>
          <p:nvSpPr>
            <p:cNvPr name="TextBox 9" id="9"/>
            <p:cNvSpPr txBox="true"/>
            <p:nvPr/>
          </p:nvSpPr>
          <p:spPr>
            <a:xfrm rot="0">
              <a:off x="0" y="76200"/>
              <a:ext cx="10384397" cy="4038218"/>
            </a:xfrm>
            <a:prstGeom prst="rect">
              <a:avLst/>
            </a:prstGeom>
          </p:spPr>
          <p:txBody>
            <a:bodyPr anchor="t" rtlCol="false" tIns="0" lIns="0" bIns="0" rIns="0">
              <a:spAutoFit/>
            </a:bodyPr>
            <a:lstStyle/>
            <a:p>
              <a:pPr>
                <a:lnSpc>
                  <a:spcPts val="7920"/>
                </a:lnSpc>
              </a:pPr>
              <a:r>
                <a:rPr lang="en-US" sz="7200" spc="-72">
                  <a:solidFill>
                    <a:srgbClr val="0048CD"/>
                  </a:solidFill>
                  <a:latin typeface="Muli Bold"/>
                </a:rPr>
                <a:t>Praktek MLops Sederhana dengan MLflow</a:t>
              </a:r>
            </a:p>
          </p:txBody>
        </p:sp>
      </p:grpSp>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117615" y="7578487"/>
            <a:ext cx="2141685" cy="1991767"/>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grpSp>
        <p:nvGrpSpPr>
          <p:cNvPr name="Group 3" id="3"/>
          <p:cNvGrpSpPr/>
          <p:nvPr/>
        </p:nvGrpSpPr>
        <p:grpSpPr>
          <a:xfrm rot="0">
            <a:off x="1028700" y="1028700"/>
            <a:ext cx="5385167" cy="1835583"/>
            <a:chOff x="0" y="0"/>
            <a:chExt cx="7180222" cy="2447444"/>
          </a:xfrm>
        </p:grpSpPr>
        <p:sp>
          <p:nvSpPr>
            <p:cNvPr name="TextBox 4" id="4"/>
            <p:cNvSpPr txBox="true"/>
            <p:nvPr/>
          </p:nvSpPr>
          <p:spPr>
            <a:xfrm rot="0">
              <a:off x="0" y="76200"/>
              <a:ext cx="7180222" cy="1386516"/>
            </a:xfrm>
            <a:prstGeom prst="rect">
              <a:avLst/>
            </a:prstGeom>
          </p:spPr>
          <p:txBody>
            <a:bodyPr anchor="t" rtlCol="false" tIns="0" lIns="0" bIns="0" rIns="0">
              <a:spAutoFit/>
            </a:bodyPr>
            <a:lstStyle/>
            <a:p>
              <a:pPr>
                <a:lnSpc>
                  <a:spcPts val="7920"/>
                </a:lnSpc>
              </a:pPr>
              <a:r>
                <a:rPr lang="en-US" sz="7200" spc="-72">
                  <a:solidFill>
                    <a:srgbClr val="0048CD"/>
                  </a:solidFill>
                  <a:latin typeface="Muli Bold"/>
                </a:rPr>
                <a:t>Goal</a:t>
              </a:r>
            </a:p>
          </p:txBody>
        </p:sp>
        <p:sp>
          <p:nvSpPr>
            <p:cNvPr name="TextBox 5" id="5"/>
            <p:cNvSpPr txBox="true"/>
            <p:nvPr/>
          </p:nvSpPr>
          <p:spPr>
            <a:xfrm rot="0">
              <a:off x="0" y="1839014"/>
              <a:ext cx="5712717" cy="608430"/>
            </a:xfrm>
            <a:prstGeom prst="rect">
              <a:avLst/>
            </a:prstGeom>
          </p:spPr>
          <p:txBody>
            <a:bodyPr anchor="t" rtlCol="false" tIns="0" lIns="0" bIns="0" rIns="0">
              <a:spAutoFit/>
            </a:bodyPr>
            <a:lstStyle/>
            <a:p>
              <a:pPr>
                <a:lnSpc>
                  <a:spcPts val="3919"/>
                </a:lnSpc>
                <a:spcBef>
                  <a:spcPct val="0"/>
                </a:spcBef>
              </a:pPr>
            </a:p>
          </p:txBody>
        </p:sp>
      </p:grpSp>
      <p:sp>
        <p:nvSpPr>
          <p:cNvPr name="TextBox 6" id="6"/>
          <p:cNvSpPr txBox="true"/>
          <p:nvPr/>
        </p:nvSpPr>
        <p:spPr>
          <a:xfrm rot="0">
            <a:off x="1028700" y="2235588"/>
            <a:ext cx="16230600" cy="2693183"/>
          </a:xfrm>
          <a:prstGeom prst="rect">
            <a:avLst/>
          </a:prstGeom>
        </p:spPr>
        <p:txBody>
          <a:bodyPr anchor="t" rtlCol="false" tIns="0" lIns="0" bIns="0" rIns="0">
            <a:spAutoFit/>
          </a:bodyPr>
          <a:lstStyle/>
          <a:p>
            <a:pPr marL="668035" indent="-334017" lvl="1">
              <a:lnSpc>
                <a:spcPts val="4331"/>
              </a:lnSpc>
              <a:buFont typeface="Arial"/>
              <a:buChar char="•"/>
            </a:pPr>
            <a:r>
              <a:rPr lang="en-US" sz="3094">
                <a:solidFill>
                  <a:srgbClr val="000000"/>
                </a:solidFill>
                <a:latin typeface="Open Sans Light"/>
              </a:rPr>
              <a:t>Melatih model untuk melakukan segmentasi konsumen</a:t>
            </a:r>
          </a:p>
          <a:p>
            <a:pPr marL="668035" indent="-334017" lvl="1">
              <a:lnSpc>
                <a:spcPts val="4331"/>
              </a:lnSpc>
              <a:buFont typeface="Arial"/>
              <a:buChar char="•"/>
            </a:pPr>
            <a:r>
              <a:rPr lang="en-US" sz="3094">
                <a:solidFill>
                  <a:srgbClr val="000000"/>
                </a:solidFill>
                <a:latin typeface="Open Sans Light"/>
              </a:rPr>
              <a:t>Melakukan tracking terhadap aktivitas pembuatan model</a:t>
            </a:r>
          </a:p>
          <a:p>
            <a:pPr marL="668035" indent="-334017" lvl="1">
              <a:lnSpc>
                <a:spcPts val="4331"/>
              </a:lnSpc>
              <a:buFont typeface="Arial"/>
              <a:buChar char="•"/>
            </a:pPr>
            <a:r>
              <a:rPr lang="en-US" sz="3094">
                <a:solidFill>
                  <a:srgbClr val="000000"/>
                </a:solidFill>
                <a:latin typeface="Open Sans Light"/>
              </a:rPr>
              <a:t>Melakukan logging model dan artifact</a:t>
            </a:r>
          </a:p>
          <a:p>
            <a:pPr marL="668035" indent="-334017" lvl="1">
              <a:lnSpc>
                <a:spcPts val="4331"/>
              </a:lnSpc>
              <a:buFont typeface="Arial"/>
              <a:buChar char="•"/>
            </a:pPr>
            <a:r>
              <a:rPr lang="en-US" sz="3094">
                <a:solidFill>
                  <a:srgbClr val="000000"/>
                </a:solidFill>
                <a:latin typeface="Open Sans Light"/>
              </a:rPr>
              <a:t>Melakukan model staging ke fase production</a:t>
            </a:r>
          </a:p>
          <a:p>
            <a:pPr marL="668035" indent="-334017" lvl="1">
              <a:lnSpc>
                <a:spcPts val="4331"/>
              </a:lnSpc>
              <a:buFont typeface="Arial"/>
              <a:buChar char="•"/>
            </a:pPr>
            <a:r>
              <a:rPr lang="en-US" sz="3094">
                <a:solidFill>
                  <a:srgbClr val="000000"/>
                </a:solidFill>
                <a:latin typeface="Open Sans Light"/>
              </a:rPr>
              <a:t>Melakukan batch prediction dengan model pada fase production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238646" y="3263443"/>
            <a:ext cx="2988752" cy="108784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776359" y="3068592"/>
            <a:ext cx="1482941" cy="1477549"/>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3466588" y="2871260"/>
            <a:ext cx="1852342" cy="1910657"/>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7271073" y="3113098"/>
            <a:ext cx="2777073" cy="1388536"/>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10238646" y="5372960"/>
            <a:ext cx="1833837" cy="1833837"/>
          </a:xfrm>
          <a:prstGeom prst="rect">
            <a:avLst/>
          </a:prstGeom>
        </p:spPr>
      </p:pic>
      <p:pic>
        <p:nvPicPr>
          <p:cNvPr name="Picture 8" id="8"/>
          <p:cNvPicPr>
            <a:picLocks noChangeAspect="true"/>
          </p:cNvPicPr>
          <p:nvPr/>
        </p:nvPicPr>
        <p:blipFill>
          <a:blip r:embed="rId9"/>
          <a:srcRect l="0" t="0" r="0" b="0"/>
          <a:stretch>
            <a:fillRect/>
          </a:stretch>
        </p:blipFill>
        <p:spPr>
          <a:xfrm flipH="false" flipV="false" rot="0">
            <a:off x="12925159" y="5372960"/>
            <a:ext cx="1762496" cy="2042780"/>
          </a:xfrm>
          <a:prstGeom prst="rect">
            <a:avLst/>
          </a:prstGeom>
        </p:spPr>
      </p:pic>
      <p:grpSp>
        <p:nvGrpSpPr>
          <p:cNvPr name="Group 9" id="9"/>
          <p:cNvGrpSpPr/>
          <p:nvPr/>
        </p:nvGrpSpPr>
        <p:grpSpPr>
          <a:xfrm rot="0">
            <a:off x="1028700" y="3174842"/>
            <a:ext cx="5951626" cy="3937315"/>
            <a:chOff x="0" y="0"/>
            <a:chExt cx="7935502" cy="5249754"/>
          </a:xfrm>
        </p:grpSpPr>
        <p:sp>
          <p:nvSpPr>
            <p:cNvPr name="TextBox 10" id="10"/>
            <p:cNvSpPr txBox="true"/>
            <p:nvPr/>
          </p:nvSpPr>
          <p:spPr>
            <a:xfrm rot="0">
              <a:off x="0" y="4637446"/>
              <a:ext cx="7935502" cy="612308"/>
            </a:xfrm>
            <a:prstGeom prst="rect">
              <a:avLst/>
            </a:prstGeom>
          </p:spPr>
          <p:txBody>
            <a:bodyPr anchor="t" rtlCol="false" tIns="0" lIns="0" bIns="0" rIns="0">
              <a:spAutoFit/>
            </a:bodyPr>
            <a:lstStyle/>
            <a:p>
              <a:pPr algn="l">
                <a:lnSpc>
                  <a:spcPts val="3919"/>
                </a:lnSpc>
                <a:spcBef>
                  <a:spcPct val="0"/>
                </a:spcBef>
              </a:pPr>
            </a:p>
          </p:txBody>
        </p:sp>
        <p:sp>
          <p:nvSpPr>
            <p:cNvPr name="TextBox 11" id="11"/>
            <p:cNvSpPr txBox="true"/>
            <p:nvPr/>
          </p:nvSpPr>
          <p:spPr>
            <a:xfrm rot="0">
              <a:off x="0" y="76200"/>
              <a:ext cx="7935502" cy="4057736"/>
            </a:xfrm>
            <a:prstGeom prst="rect">
              <a:avLst/>
            </a:prstGeom>
          </p:spPr>
          <p:txBody>
            <a:bodyPr anchor="t" rtlCol="false" tIns="0" lIns="0" bIns="0" rIns="0">
              <a:spAutoFit/>
            </a:bodyPr>
            <a:lstStyle/>
            <a:p>
              <a:pPr>
                <a:lnSpc>
                  <a:spcPts val="7920"/>
                </a:lnSpc>
              </a:pPr>
              <a:r>
                <a:rPr lang="en-US" sz="7200" spc="-72">
                  <a:solidFill>
                    <a:srgbClr val="0048CD"/>
                  </a:solidFill>
                  <a:latin typeface="Muli Bold"/>
                </a:rPr>
                <a:t>Software yang Digunakan</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grpSp>
        <p:nvGrpSpPr>
          <p:cNvPr name="Group 3" id="3"/>
          <p:cNvGrpSpPr/>
          <p:nvPr/>
        </p:nvGrpSpPr>
        <p:grpSpPr>
          <a:xfrm rot="0">
            <a:off x="1028700" y="1028700"/>
            <a:ext cx="9415151" cy="1835583"/>
            <a:chOff x="0" y="0"/>
            <a:chExt cx="12553535" cy="2447444"/>
          </a:xfrm>
        </p:grpSpPr>
        <p:sp>
          <p:nvSpPr>
            <p:cNvPr name="TextBox 4" id="4"/>
            <p:cNvSpPr txBox="true"/>
            <p:nvPr/>
          </p:nvSpPr>
          <p:spPr>
            <a:xfrm rot="0">
              <a:off x="0" y="76200"/>
              <a:ext cx="12553535" cy="1386516"/>
            </a:xfrm>
            <a:prstGeom prst="rect">
              <a:avLst/>
            </a:prstGeom>
          </p:spPr>
          <p:txBody>
            <a:bodyPr anchor="t" rtlCol="false" tIns="0" lIns="0" bIns="0" rIns="0">
              <a:spAutoFit/>
            </a:bodyPr>
            <a:lstStyle/>
            <a:p>
              <a:pPr>
                <a:lnSpc>
                  <a:spcPts val="7920"/>
                </a:lnSpc>
              </a:pPr>
              <a:r>
                <a:rPr lang="en-US" sz="7200" spc="-72">
                  <a:solidFill>
                    <a:srgbClr val="0048CD"/>
                  </a:solidFill>
                  <a:latin typeface="Muli Bold"/>
                </a:rPr>
                <a:t>Langkah Pengerjaan</a:t>
              </a:r>
            </a:p>
          </p:txBody>
        </p:sp>
        <p:sp>
          <p:nvSpPr>
            <p:cNvPr name="TextBox 5" id="5"/>
            <p:cNvSpPr txBox="true"/>
            <p:nvPr/>
          </p:nvSpPr>
          <p:spPr>
            <a:xfrm rot="0">
              <a:off x="0" y="1839014"/>
              <a:ext cx="9987824" cy="608430"/>
            </a:xfrm>
            <a:prstGeom prst="rect">
              <a:avLst/>
            </a:prstGeom>
          </p:spPr>
          <p:txBody>
            <a:bodyPr anchor="t" rtlCol="false" tIns="0" lIns="0" bIns="0" rIns="0">
              <a:spAutoFit/>
            </a:bodyPr>
            <a:lstStyle/>
            <a:p>
              <a:pPr>
                <a:lnSpc>
                  <a:spcPts val="3919"/>
                </a:lnSpc>
                <a:spcBef>
                  <a:spcPct val="0"/>
                </a:spcBef>
              </a:pPr>
            </a:p>
          </p:txBody>
        </p:sp>
      </p:grpSp>
      <p:sp>
        <p:nvSpPr>
          <p:cNvPr name="TextBox 6" id="6"/>
          <p:cNvSpPr txBox="true"/>
          <p:nvPr/>
        </p:nvSpPr>
        <p:spPr>
          <a:xfrm rot="0">
            <a:off x="1028700" y="2235588"/>
            <a:ext cx="16230600" cy="6493658"/>
          </a:xfrm>
          <a:prstGeom prst="rect">
            <a:avLst/>
          </a:prstGeom>
        </p:spPr>
        <p:txBody>
          <a:bodyPr anchor="t" rtlCol="false" tIns="0" lIns="0" bIns="0" rIns="0">
            <a:spAutoFit/>
          </a:bodyPr>
          <a:lstStyle/>
          <a:p>
            <a:pPr marL="668035" indent="-334017" lvl="1">
              <a:lnSpc>
                <a:spcPts val="4331"/>
              </a:lnSpc>
              <a:buFont typeface="Arial"/>
              <a:buChar char="•"/>
            </a:pPr>
            <a:r>
              <a:rPr lang="en-US" sz="3094">
                <a:solidFill>
                  <a:srgbClr val="000000"/>
                </a:solidFill>
                <a:latin typeface="Open Sans Light"/>
              </a:rPr>
              <a:t>Set MLflow Backend Server dengan PostgreSQL</a:t>
            </a:r>
          </a:p>
          <a:p>
            <a:pPr marL="668035" indent="-334017" lvl="1">
              <a:lnSpc>
                <a:spcPts val="4331"/>
              </a:lnSpc>
              <a:buFont typeface="Arial"/>
              <a:buChar char="•"/>
            </a:pPr>
            <a:r>
              <a:rPr lang="en-US" sz="3094">
                <a:solidFill>
                  <a:srgbClr val="000000"/>
                </a:solidFill>
                <a:latin typeface="Open Sans Light"/>
              </a:rPr>
              <a:t>Set MLflow</a:t>
            </a:r>
          </a:p>
          <a:p>
            <a:pPr marL="668035" indent="-334017" lvl="1">
              <a:lnSpc>
                <a:spcPts val="4331"/>
              </a:lnSpc>
              <a:buFont typeface="Arial"/>
              <a:buChar char="•"/>
            </a:pPr>
            <a:r>
              <a:rPr lang="en-US" sz="3094">
                <a:solidFill>
                  <a:srgbClr val="000000"/>
                </a:solidFill>
                <a:latin typeface="Open Sans Light"/>
              </a:rPr>
              <a:t>Melatih model untuk melakukan segmentasi konsumen</a:t>
            </a:r>
          </a:p>
          <a:p>
            <a:pPr marL="668035" indent="-334017" lvl="1">
              <a:lnSpc>
                <a:spcPts val="4331"/>
              </a:lnSpc>
              <a:buFont typeface="Arial"/>
              <a:buChar char="•"/>
            </a:pPr>
            <a:r>
              <a:rPr lang="en-US" sz="3094">
                <a:solidFill>
                  <a:srgbClr val="000000"/>
                </a:solidFill>
                <a:latin typeface="Open Sans Light"/>
              </a:rPr>
              <a:t>Melakukan tracking terhadap aktivitas pembuatan model</a:t>
            </a:r>
          </a:p>
          <a:p>
            <a:pPr marL="668035" indent="-334017" lvl="1">
              <a:lnSpc>
                <a:spcPts val="4331"/>
              </a:lnSpc>
              <a:buFont typeface="Arial"/>
              <a:buChar char="•"/>
            </a:pPr>
            <a:r>
              <a:rPr lang="en-US" sz="3094">
                <a:solidFill>
                  <a:srgbClr val="000000"/>
                </a:solidFill>
                <a:latin typeface="Open Sans Light"/>
              </a:rPr>
              <a:t>Melakukan logging model dan artifact</a:t>
            </a:r>
          </a:p>
          <a:p>
            <a:pPr marL="668035" indent="-334017" lvl="1">
              <a:lnSpc>
                <a:spcPts val="4331"/>
              </a:lnSpc>
              <a:buFont typeface="Arial"/>
              <a:buChar char="•"/>
            </a:pPr>
            <a:r>
              <a:rPr lang="en-US" sz="3094">
                <a:solidFill>
                  <a:srgbClr val="000000"/>
                </a:solidFill>
                <a:latin typeface="Open Sans Light"/>
              </a:rPr>
              <a:t>Melakukan model staging ke fase production</a:t>
            </a:r>
          </a:p>
          <a:p>
            <a:pPr marL="668035" indent="-334017" lvl="1">
              <a:lnSpc>
                <a:spcPts val="4331"/>
              </a:lnSpc>
              <a:buFont typeface="Arial"/>
              <a:buChar char="•"/>
            </a:pPr>
            <a:r>
              <a:rPr lang="en-US" sz="3094">
                <a:solidFill>
                  <a:srgbClr val="000000"/>
                </a:solidFill>
                <a:latin typeface="Open Sans Light"/>
              </a:rPr>
              <a:t>Melakukan batch prediction dengan model pada fase production </a:t>
            </a:r>
          </a:p>
          <a:p>
            <a:pPr>
              <a:lnSpc>
                <a:spcPts val="4331"/>
              </a:lnSpc>
            </a:pPr>
          </a:p>
          <a:p>
            <a:pPr>
              <a:lnSpc>
                <a:spcPts val="4331"/>
              </a:lnSpc>
            </a:pPr>
          </a:p>
          <a:p>
            <a:pPr>
              <a:lnSpc>
                <a:spcPts val="4331"/>
              </a:lnSpc>
            </a:pPr>
            <a:r>
              <a:rPr lang="en-US" sz="3094">
                <a:solidFill>
                  <a:srgbClr val="000000"/>
                </a:solidFill>
                <a:latin typeface="Open Sans Light"/>
              </a:rPr>
              <a:t>Note:</a:t>
            </a:r>
          </a:p>
          <a:p>
            <a:pPr>
              <a:lnSpc>
                <a:spcPts val="4331"/>
              </a:lnSpc>
            </a:pPr>
            <a:r>
              <a:rPr lang="en-US" sz="3094">
                <a:solidFill>
                  <a:srgbClr val="000000"/>
                </a:solidFill>
                <a:latin typeface="Open Sans Light"/>
              </a:rPr>
              <a:t>a. Pengerjaan langkah 1 dan 2 dijelaskan pada repository </a:t>
            </a:r>
            <a:r>
              <a:rPr lang="en-US" sz="3094" u="sng">
                <a:solidFill>
                  <a:srgbClr val="000000"/>
                </a:solidFill>
                <a:latin typeface="Open Sans Light"/>
              </a:rPr>
              <a:t>berikut</a:t>
            </a:r>
            <a:r>
              <a:rPr lang="en-US" sz="3094">
                <a:solidFill>
                  <a:srgbClr val="000000"/>
                </a:solidFill>
                <a:latin typeface="Open Sans Light"/>
              </a:rPr>
              <a:t> </a:t>
            </a:r>
          </a:p>
          <a:p>
            <a:pPr>
              <a:lnSpc>
                <a:spcPts val="4331"/>
              </a:lnSpc>
            </a:pPr>
            <a:r>
              <a:rPr lang="en-US" sz="3094">
                <a:solidFill>
                  <a:srgbClr val="000000"/>
                </a:solidFill>
                <a:latin typeface="Open Sans Light"/>
              </a:rPr>
              <a:t>b. Pengerjaan langkah 3 hingga 7 dijelaskan pada notebook </a:t>
            </a:r>
            <a:r>
              <a:rPr lang="en-US" sz="3094" u="sng">
                <a:solidFill>
                  <a:srgbClr val="000000"/>
                </a:solidFill>
                <a:latin typeface="Open Sans Light"/>
              </a:rPr>
              <a:t>berikut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98918" y="609475"/>
            <a:ext cx="2151110" cy="2000532"/>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98918" y="-1247112"/>
            <a:ext cx="2151110" cy="2000532"/>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381139" y="8986654"/>
            <a:ext cx="2151110" cy="2000532"/>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18997">
            <a:off x="13325123" y="1331362"/>
            <a:ext cx="2629673" cy="1078166"/>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451912" y="7882898"/>
            <a:ext cx="2692088" cy="1103756"/>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381139" y="6701427"/>
            <a:ext cx="2151110" cy="2000532"/>
          </a:xfrm>
          <a:prstGeom prst="rect">
            <a:avLst/>
          </a:prstGeom>
        </p:spPr>
      </p:pic>
      <p:pic>
        <p:nvPicPr>
          <p:cNvPr name="Picture 8" id="8"/>
          <p:cNvPicPr>
            <a:picLocks noChangeAspect="true"/>
          </p:cNvPicPr>
          <p:nvPr/>
        </p:nvPicPr>
        <p:blipFill>
          <a:blip r:embed="rId6"/>
          <a:srcRect l="12056" t="0" r="12056" b="0"/>
          <a:stretch>
            <a:fillRect/>
          </a:stretch>
        </p:blipFill>
        <p:spPr>
          <a:xfrm flipH="false" flipV="false" rot="0">
            <a:off x="1028700" y="2158165"/>
            <a:ext cx="7960894" cy="5970671"/>
          </a:xfrm>
          <a:prstGeom prst="rect">
            <a:avLst/>
          </a:prstGeom>
        </p:spPr>
      </p:pic>
      <p:sp>
        <p:nvSpPr>
          <p:cNvPr name="TextBox 9" id="9"/>
          <p:cNvSpPr txBox="true"/>
          <p:nvPr/>
        </p:nvSpPr>
        <p:spPr>
          <a:xfrm rot="0">
            <a:off x="9267463" y="4033444"/>
            <a:ext cx="7491028" cy="2693183"/>
          </a:xfrm>
          <a:prstGeom prst="rect">
            <a:avLst/>
          </a:prstGeom>
        </p:spPr>
        <p:txBody>
          <a:bodyPr anchor="t" rtlCol="false" tIns="0" lIns="0" bIns="0" rIns="0">
            <a:spAutoFit/>
          </a:bodyPr>
          <a:lstStyle/>
          <a:p>
            <a:pPr>
              <a:lnSpc>
                <a:spcPts val="4331"/>
              </a:lnSpc>
            </a:pPr>
            <a:r>
              <a:rPr lang="en-US" sz="3094">
                <a:solidFill>
                  <a:srgbClr val="000000"/>
                </a:solidFill>
                <a:latin typeface="Open Sans Light"/>
              </a:rPr>
              <a:t>Anda memiliki usaha supermarket dan memutuskan untuk berinvestasi pada penerapan Machine Learning untuk membantu dalam pengambilan keputusan.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852543" y="632486"/>
            <a:ext cx="2114947" cy="1966900"/>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144353" y="7687614"/>
            <a:ext cx="2114947" cy="1966900"/>
          </a:xfrm>
          <a:prstGeom prst="rect">
            <a:avLst/>
          </a:prstGeom>
        </p:spPr>
      </p:pic>
      <p:grpSp>
        <p:nvGrpSpPr>
          <p:cNvPr name="Group 5" id="5"/>
          <p:cNvGrpSpPr/>
          <p:nvPr/>
        </p:nvGrpSpPr>
        <p:grpSpPr>
          <a:xfrm rot="0">
            <a:off x="640732" y="1462702"/>
            <a:ext cx="7503143" cy="7724413"/>
            <a:chOff x="0" y="0"/>
            <a:chExt cx="10004190" cy="10299217"/>
          </a:xfrm>
        </p:grpSpPr>
        <p:sp>
          <p:nvSpPr>
            <p:cNvPr name="TextBox 6" id="6"/>
            <p:cNvSpPr txBox="true"/>
            <p:nvPr/>
          </p:nvSpPr>
          <p:spPr>
            <a:xfrm rot="0">
              <a:off x="0" y="66675"/>
              <a:ext cx="10004190" cy="1318926"/>
            </a:xfrm>
            <a:prstGeom prst="rect">
              <a:avLst/>
            </a:prstGeom>
          </p:spPr>
          <p:txBody>
            <a:bodyPr anchor="t" rtlCol="false" tIns="0" lIns="0" bIns="0" rIns="0">
              <a:spAutoFit/>
            </a:bodyPr>
            <a:lstStyle/>
            <a:p>
              <a:pPr>
                <a:lnSpc>
                  <a:spcPts val="7520"/>
                </a:lnSpc>
              </a:pPr>
              <a:r>
                <a:rPr lang="en-US" sz="6836" spc="-68">
                  <a:solidFill>
                    <a:srgbClr val="0048CD"/>
                  </a:solidFill>
                  <a:latin typeface="Muli Bold"/>
                </a:rPr>
                <a:t>Referensi</a:t>
              </a:r>
            </a:p>
          </p:txBody>
        </p:sp>
        <p:sp>
          <p:nvSpPr>
            <p:cNvPr name="TextBox 7" id="7"/>
            <p:cNvSpPr txBox="true"/>
            <p:nvPr/>
          </p:nvSpPr>
          <p:spPr>
            <a:xfrm rot="0">
              <a:off x="0" y="2474136"/>
              <a:ext cx="10004190" cy="1380637"/>
            </a:xfrm>
            <a:prstGeom prst="rect">
              <a:avLst/>
            </a:prstGeom>
          </p:spPr>
          <p:txBody>
            <a:bodyPr anchor="t" rtlCol="false" tIns="0" lIns="0" bIns="0" rIns="0">
              <a:spAutoFit/>
            </a:bodyPr>
            <a:lstStyle/>
            <a:p>
              <a:pPr>
                <a:lnSpc>
                  <a:spcPts val="4253"/>
                </a:lnSpc>
              </a:pPr>
              <a:r>
                <a:rPr lang="en-US" sz="3038">
                  <a:solidFill>
                    <a:srgbClr val="000000"/>
                  </a:solidFill>
                  <a:latin typeface="Muli Regular"/>
                </a:rPr>
                <a:t>ml-ops documentation, ml-ops,</a:t>
              </a:r>
            </a:p>
            <a:p>
              <a:pPr>
                <a:lnSpc>
                  <a:spcPts val="4253"/>
                </a:lnSpc>
                <a:spcBef>
                  <a:spcPct val="0"/>
                </a:spcBef>
              </a:pPr>
              <a:r>
                <a:rPr lang="en-US" sz="3038">
                  <a:solidFill>
                    <a:srgbClr val="000000"/>
                  </a:solidFill>
                  <a:latin typeface="Muli Regular"/>
                </a:rPr>
                <a:t>https://ml-ops.org/</a:t>
              </a:r>
            </a:p>
          </p:txBody>
        </p:sp>
        <p:sp>
          <p:nvSpPr>
            <p:cNvPr name="TextBox 8" id="8"/>
            <p:cNvSpPr txBox="true"/>
            <p:nvPr/>
          </p:nvSpPr>
          <p:spPr>
            <a:xfrm rot="0">
              <a:off x="0" y="4269968"/>
              <a:ext cx="10004190" cy="3520223"/>
            </a:xfrm>
            <a:prstGeom prst="rect">
              <a:avLst/>
            </a:prstGeom>
          </p:spPr>
          <p:txBody>
            <a:bodyPr anchor="t" rtlCol="false" tIns="0" lIns="0" bIns="0" rIns="0">
              <a:spAutoFit/>
            </a:bodyPr>
            <a:lstStyle/>
            <a:p>
              <a:pPr>
                <a:lnSpc>
                  <a:spcPts val="4253"/>
                </a:lnSpc>
                <a:spcBef>
                  <a:spcPct val="0"/>
                </a:spcBef>
              </a:pPr>
              <a:r>
                <a:rPr lang="en-US" sz="3038">
                  <a:solidFill>
                    <a:srgbClr val="000000"/>
                  </a:solidFill>
                  <a:latin typeface="Muli Regular"/>
                </a:rPr>
                <a:t>Kreuzberger, D., Kühl, N., Hirschl, S.,  Machine Learning Operations (MLOps): Overview, Definition, and Architecture, https://arxiv.org/ftp/arxiv/papers/2205/2205.02302.pdf</a:t>
              </a:r>
            </a:p>
          </p:txBody>
        </p:sp>
        <p:sp>
          <p:nvSpPr>
            <p:cNvPr name="TextBox 9" id="9"/>
            <p:cNvSpPr txBox="true"/>
            <p:nvPr/>
          </p:nvSpPr>
          <p:spPr>
            <a:xfrm rot="0">
              <a:off x="0" y="8205385"/>
              <a:ext cx="10004190" cy="2093832"/>
            </a:xfrm>
            <a:prstGeom prst="rect">
              <a:avLst/>
            </a:prstGeom>
          </p:spPr>
          <p:txBody>
            <a:bodyPr anchor="t" rtlCol="false" tIns="0" lIns="0" bIns="0" rIns="0">
              <a:spAutoFit/>
            </a:bodyPr>
            <a:lstStyle/>
            <a:p>
              <a:pPr>
                <a:lnSpc>
                  <a:spcPts val="4253"/>
                </a:lnSpc>
                <a:spcBef>
                  <a:spcPct val="0"/>
                </a:spcBef>
              </a:pPr>
              <a:r>
                <a:rPr lang="en-US" sz="3038">
                  <a:solidFill>
                    <a:srgbClr val="000000"/>
                  </a:solidFill>
                  <a:latin typeface="Muli Regular"/>
                </a:rPr>
                <a:t>mlflow documentation, mlflow, https://www.mlflow.org/docs/latest/index.html</a:t>
              </a:r>
            </a:p>
          </p:txBody>
        </p:sp>
      </p:grpSp>
      <p:pic>
        <p:nvPicPr>
          <p:cNvPr name="Picture 10" id="1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9174032" y="4799876"/>
            <a:ext cx="1074349" cy="1036747"/>
          </a:xfrm>
          <a:prstGeom prst="rect">
            <a:avLst/>
          </a:prstGeom>
        </p:spPr>
      </p:pic>
      <p:pic>
        <p:nvPicPr>
          <p:cNvPr name="Picture 11" id="1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9174032" y="3606122"/>
            <a:ext cx="1136097" cy="965682"/>
          </a:xfrm>
          <a:prstGeom prst="rect">
            <a:avLst/>
          </a:prstGeom>
        </p:spPr>
      </p:pic>
      <p:pic>
        <p:nvPicPr>
          <p:cNvPr name="Picture 12" id="12"/>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9284714" y="2175717"/>
            <a:ext cx="852985" cy="1184702"/>
          </a:xfrm>
          <a:prstGeom prst="rect">
            <a:avLst/>
          </a:prstGeom>
        </p:spPr>
      </p:pic>
      <p:pic>
        <p:nvPicPr>
          <p:cNvPr name="Picture 13" id="13"/>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5518656" y="2292307"/>
            <a:ext cx="1270651" cy="991108"/>
          </a:xfrm>
          <a:prstGeom prst="rect">
            <a:avLst/>
          </a:prstGeom>
        </p:spPr>
      </p:pic>
      <p:pic>
        <p:nvPicPr>
          <p:cNvPr name="Picture 14" id="14"/>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1061242" y="6908123"/>
            <a:ext cx="1274329" cy="1197869"/>
          </a:xfrm>
          <a:prstGeom prst="rect">
            <a:avLst/>
          </a:prstGeom>
        </p:spPr>
      </p:pic>
      <p:pic>
        <p:nvPicPr>
          <p:cNvPr name="Picture 15" id="15"/>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13835780" y="2277290"/>
            <a:ext cx="1291208" cy="994230"/>
          </a:xfrm>
          <a:prstGeom prst="rect">
            <a:avLst/>
          </a:prstGeom>
        </p:spPr>
      </p:pic>
      <p:pic>
        <p:nvPicPr>
          <p:cNvPr name="Picture 16" id="16"/>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12134554" y="5645379"/>
            <a:ext cx="1030209" cy="875677"/>
          </a:xfrm>
          <a:prstGeom prst="rect">
            <a:avLst/>
          </a:prstGeom>
        </p:spPr>
      </p:pic>
      <p:pic>
        <p:nvPicPr>
          <p:cNvPr name="Picture 17" id="17"/>
          <p:cNvPicPr>
            <a:picLocks noChangeAspect="true"/>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l="0" t="0" r="0" b="0"/>
          <a:stretch>
            <a:fillRect/>
          </a:stretch>
        </p:blipFill>
        <p:spPr>
          <a:xfrm flipH="false" flipV="false" rot="0">
            <a:off x="13334533" y="5645379"/>
            <a:ext cx="1352496" cy="1142859"/>
          </a:xfrm>
          <a:prstGeom prst="rect">
            <a:avLst/>
          </a:prstGeom>
        </p:spPr>
      </p:pic>
      <p:pic>
        <p:nvPicPr>
          <p:cNvPr name="Picture 18" id="18"/>
          <p:cNvPicPr>
            <a:picLocks noChangeAspect="true"/>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0" t="0" r="0" b="0"/>
          <a:stretch>
            <a:fillRect/>
          </a:stretch>
        </p:blipFill>
        <p:spPr>
          <a:xfrm flipH="false" flipV="false" rot="0">
            <a:off x="12065428" y="4662067"/>
            <a:ext cx="987372" cy="750403"/>
          </a:xfrm>
          <a:prstGeom prst="rect">
            <a:avLst/>
          </a:prstGeom>
        </p:spPr>
      </p:pic>
      <p:pic>
        <p:nvPicPr>
          <p:cNvPr name="Picture 19" id="19"/>
          <p:cNvPicPr>
            <a:picLocks noChangeAspect="true"/>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0" t="0" r="0" b="0"/>
          <a:stretch>
            <a:fillRect/>
          </a:stretch>
        </p:blipFill>
        <p:spPr>
          <a:xfrm flipH="false" flipV="false" rot="0">
            <a:off x="10571200" y="2124590"/>
            <a:ext cx="1379554" cy="1158825"/>
          </a:xfrm>
          <a:prstGeom prst="rect">
            <a:avLst/>
          </a:prstGeom>
        </p:spPr>
      </p:pic>
      <p:pic>
        <p:nvPicPr>
          <p:cNvPr name="Picture 20" id="20"/>
          <p:cNvPicPr>
            <a:picLocks noChangeAspect="true"/>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0" t="0" r="0" b="0"/>
          <a:stretch>
            <a:fillRect/>
          </a:stretch>
        </p:blipFill>
        <p:spPr>
          <a:xfrm flipH="false" flipV="false" rot="0">
            <a:off x="10711108" y="3496770"/>
            <a:ext cx="834498" cy="726013"/>
          </a:xfrm>
          <a:prstGeom prst="rect">
            <a:avLst/>
          </a:prstGeom>
        </p:spPr>
      </p:pic>
      <p:pic>
        <p:nvPicPr>
          <p:cNvPr name="Picture 21" id="21"/>
          <p:cNvPicPr>
            <a:picLocks noChangeAspect="true"/>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0" t="0" r="0" b="0"/>
          <a:stretch>
            <a:fillRect/>
          </a:stretch>
        </p:blipFill>
        <p:spPr>
          <a:xfrm flipH="false" flipV="false" rot="0">
            <a:off x="13570089" y="3388945"/>
            <a:ext cx="1178822" cy="907693"/>
          </a:xfrm>
          <a:prstGeom prst="rect">
            <a:avLst/>
          </a:prstGeom>
        </p:spPr>
      </p:pic>
      <p:pic>
        <p:nvPicPr>
          <p:cNvPr name="Picture 22" id="22"/>
          <p:cNvPicPr>
            <a:picLocks noChangeAspect="true"/>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0" t="0" r="0" b="0"/>
          <a:stretch>
            <a:fillRect/>
          </a:stretch>
        </p:blipFill>
        <p:spPr>
          <a:xfrm flipH="false" flipV="false" rot="0">
            <a:off x="13817021" y="7244801"/>
            <a:ext cx="870009" cy="856958"/>
          </a:xfrm>
          <a:prstGeom prst="rect">
            <a:avLst/>
          </a:prstGeom>
        </p:spPr>
      </p:pic>
      <p:pic>
        <p:nvPicPr>
          <p:cNvPr name="Picture 23" id="23"/>
          <p:cNvPicPr>
            <a:picLocks noChangeAspect="true"/>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l="0" t="0" r="0" b="0"/>
          <a:stretch>
            <a:fillRect/>
          </a:stretch>
        </p:blipFill>
        <p:spPr>
          <a:xfrm flipH="false" flipV="false" rot="0">
            <a:off x="15221457" y="3525516"/>
            <a:ext cx="1638496" cy="1245257"/>
          </a:xfrm>
          <a:prstGeom prst="rect">
            <a:avLst/>
          </a:prstGeom>
        </p:spPr>
      </p:pic>
      <p:pic>
        <p:nvPicPr>
          <p:cNvPr name="Picture 24" id="24"/>
          <p:cNvPicPr>
            <a:picLocks noChangeAspect="true"/>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l="0" t="0" r="0" b="0"/>
          <a:stretch>
            <a:fillRect/>
          </a:stretch>
        </p:blipFill>
        <p:spPr>
          <a:xfrm flipH="false" flipV="false" rot="0">
            <a:off x="12164723" y="2312276"/>
            <a:ext cx="1169810" cy="959244"/>
          </a:xfrm>
          <a:prstGeom prst="rect">
            <a:avLst/>
          </a:prstGeom>
        </p:spPr>
      </p:pic>
      <p:pic>
        <p:nvPicPr>
          <p:cNvPr name="Picture 25" id="25"/>
          <p:cNvPicPr>
            <a:picLocks noChangeAspect="true"/>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l="0" t="0" r="0" b="0"/>
          <a:stretch>
            <a:fillRect/>
          </a:stretch>
        </p:blipFill>
        <p:spPr>
          <a:xfrm flipH="false" flipV="false" rot="0">
            <a:off x="13339550" y="4448707"/>
            <a:ext cx="992461" cy="962687"/>
          </a:xfrm>
          <a:prstGeom prst="rect">
            <a:avLst/>
          </a:prstGeom>
        </p:spPr>
      </p:pic>
      <p:pic>
        <p:nvPicPr>
          <p:cNvPr name="Picture 26" id="26"/>
          <p:cNvPicPr>
            <a:picLocks noChangeAspect="true"/>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l="0" t="0" r="0" b="0"/>
          <a:stretch>
            <a:fillRect/>
          </a:stretch>
        </p:blipFill>
        <p:spPr>
          <a:xfrm flipH="false" flipV="false" rot="0">
            <a:off x="16122501" y="4967244"/>
            <a:ext cx="737453" cy="715329"/>
          </a:xfrm>
          <a:prstGeom prst="rect">
            <a:avLst/>
          </a:prstGeom>
        </p:spPr>
      </p:pic>
      <p:pic>
        <p:nvPicPr>
          <p:cNvPr name="Picture 27" id="27"/>
          <p:cNvPicPr>
            <a:picLocks noChangeAspect="true"/>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0" t="0" r="0" b="0"/>
          <a:stretch>
            <a:fillRect/>
          </a:stretch>
        </p:blipFill>
        <p:spPr>
          <a:xfrm flipH="false" flipV="false" rot="0">
            <a:off x="10484429" y="4523094"/>
            <a:ext cx="1410000" cy="888300"/>
          </a:xfrm>
          <a:prstGeom prst="rect">
            <a:avLst/>
          </a:prstGeom>
        </p:spPr>
      </p:pic>
      <p:pic>
        <p:nvPicPr>
          <p:cNvPr name="Picture 28" id="28"/>
          <p:cNvPicPr>
            <a:picLocks noChangeAspect="true"/>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l="0" t="0" r="0" b="0"/>
          <a:stretch>
            <a:fillRect/>
          </a:stretch>
        </p:blipFill>
        <p:spPr>
          <a:xfrm flipH="false" flipV="false" rot="0">
            <a:off x="9144000" y="6272558"/>
            <a:ext cx="1631673" cy="742411"/>
          </a:xfrm>
          <a:prstGeom prst="rect">
            <a:avLst/>
          </a:prstGeom>
        </p:spPr>
      </p:pic>
      <p:pic>
        <p:nvPicPr>
          <p:cNvPr name="Picture 29" id="29"/>
          <p:cNvPicPr>
            <a:picLocks noChangeAspect="true"/>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l="0" t="0" r="0" b="0"/>
          <a:stretch>
            <a:fillRect/>
          </a:stretch>
        </p:blipFill>
        <p:spPr>
          <a:xfrm flipH="false" flipV="false" rot="0">
            <a:off x="10736746" y="5758451"/>
            <a:ext cx="1210485" cy="762606"/>
          </a:xfrm>
          <a:prstGeom prst="rect">
            <a:avLst/>
          </a:prstGeom>
        </p:spPr>
      </p:pic>
      <p:pic>
        <p:nvPicPr>
          <p:cNvPr name="Picture 30" id="30"/>
          <p:cNvPicPr>
            <a:picLocks noChangeAspect="true"/>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0" t="0" r="0" b="0"/>
          <a:stretch>
            <a:fillRect/>
          </a:stretch>
        </p:blipFill>
        <p:spPr>
          <a:xfrm flipH="false" flipV="false" rot="0">
            <a:off x="15955122" y="5944894"/>
            <a:ext cx="934677" cy="1254601"/>
          </a:xfrm>
          <a:prstGeom prst="rect">
            <a:avLst/>
          </a:prstGeom>
        </p:spPr>
      </p:pic>
      <p:pic>
        <p:nvPicPr>
          <p:cNvPr name="Picture 31" id="31"/>
          <p:cNvPicPr>
            <a:picLocks noChangeAspect="true"/>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l="0" t="0" r="0" b="0"/>
          <a:stretch>
            <a:fillRect/>
          </a:stretch>
        </p:blipFill>
        <p:spPr>
          <a:xfrm flipH="false" flipV="false" rot="0">
            <a:off x="14953016" y="5836623"/>
            <a:ext cx="782927" cy="807141"/>
          </a:xfrm>
          <a:prstGeom prst="rect">
            <a:avLst/>
          </a:prstGeom>
        </p:spPr>
      </p:pic>
      <p:pic>
        <p:nvPicPr>
          <p:cNvPr name="Picture 32" id="32"/>
          <p:cNvPicPr>
            <a:picLocks noChangeAspect="true"/>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rcRect l="0" t="0" r="0" b="0"/>
          <a:stretch>
            <a:fillRect/>
          </a:stretch>
        </p:blipFill>
        <p:spPr>
          <a:xfrm flipH="false" flipV="false" rot="0">
            <a:off x="11915473" y="3496770"/>
            <a:ext cx="1287282" cy="868915"/>
          </a:xfrm>
          <a:prstGeom prst="rect">
            <a:avLst/>
          </a:prstGeom>
        </p:spPr>
      </p:pic>
      <p:pic>
        <p:nvPicPr>
          <p:cNvPr name="Picture 33" id="33"/>
          <p:cNvPicPr>
            <a:picLocks noChangeAspect="true"/>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rcRect l="0" t="0" r="0" b="0"/>
          <a:stretch>
            <a:fillRect/>
          </a:stretch>
        </p:blipFill>
        <p:spPr>
          <a:xfrm flipH="false" flipV="false" rot="0">
            <a:off x="14592603" y="4944712"/>
            <a:ext cx="1143340" cy="686004"/>
          </a:xfrm>
          <a:prstGeom prst="rect">
            <a:avLst/>
          </a:prstGeom>
        </p:spPr>
      </p:pic>
      <p:pic>
        <p:nvPicPr>
          <p:cNvPr name="Picture 34" id="34"/>
          <p:cNvPicPr>
            <a:picLocks noChangeAspect="true"/>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rcRect l="0" t="0" r="0" b="0"/>
          <a:stretch>
            <a:fillRect/>
          </a:stretch>
        </p:blipFill>
        <p:spPr>
          <a:xfrm flipH="false" flipV="false" rot="0">
            <a:off x="14953016" y="6926805"/>
            <a:ext cx="646849" cy="1197869"/>
          </a:xfrm>
          <a:prstGeom prst="rect">
            <a:avLst/>
          </a:prstGeom>
        </p:spPr>
      </p:pic>
      <p:pic>
        <p:nvPicPr>
          <p:cNvPr name="Picture 35" id="35"/>
          <p:cNvPicPr>
            <a:picLocks noChangeAspect="true"/>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l="0" t="0" r="0" b="0"/>
          <a:stretch>
            <a:fillRect/>
          </a:stretch>
        </p:blipFill>
        <p:spPr>
          <a:xfrm flipH="false" flipV="false" rot="0">
            <a:off x="9174032" y="7355887"/>
            <a:ext cx="1601641" cy="768788"/>
          </a:xfrm>
          <a:prstGeom prst="rect">
            <a:avLst/>
          </a:prstGeom>
        </p:spPr>
      </p:pic>
      <p:pic>
        <p:nvPicPr>
          <p:cNvPr name="Picture 36" id="36"/>
          <p:cNvPicPr>
            <a:picLocks noChangeAspect="true"/>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rcRect l="0" t="0" r="0" b="0"/>
          <a:stretch>
            <a:fillRect/>
          </a:stretch>
        </p:blipFill>
        <p:spPr>
          <a:xfrm flipH="false" flipV="false" rot="0">
            <a:off x="12495739" y="6799518"/>
            <a:ext cx="1074349" cy="1302242"/>
          </a:xfrm>
          <a:prstGeom prst="rect">
            <a:avLst/>
          </a:prstGeom>
        </p:spPr>
      </p:pic>
      <p:pic>
        <p:nvPicPr>
          <p:cNvPr name="Picture 37" id="37"/>
          <p:cNvPicPr>
            <a:picLocks noChangeAspect="true"/>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rcRect l="0" t="0" r="0" b="0"/>
          <a:stretch>
            <a:fillRect/>
          </a:stretch>
        </p:blipFill>
        <p:spPr>
          <a:xfrm flipH="false" flipV="false" rot="0">
            <a:off x="15954053" y="7507057"/>
            <a:ext cx="1074349" cy="655353"/>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98918" y="609475"/>
            <a:ext cx="2151110" cy="2000532"/>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98918" y="-1247112"/>
            <a:ext cx="2151110" cy="2000532"/>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381139" y="8986654"/>
            <a:ext cx="2151110" cy="2000532"/>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18997">
            <a:off x="13325123" y="1331362"/>
            <a:ext cx="2629673" cy="1078166"/>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451912" y="7882898"/>
            <a:ext cx="2692088" cy="1103756"/>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381139" y="6701427"/>
            <a:ext cx="2151110" cy="2000532"/>
          </a:xfrm>
          <a:prstGeom prst="rect">
            <a:avLst/>
          </a:prstGeom>
        </p:spPr>
      </p:pic>
      <p:pic>
        <p:nvPicPr>
          <p:cNvPr name="Picture 8" id="8"/>
          <p:cNvPicPr>
            <a:picLocks noChangeAspect="true"/>
          </p:cNvPicPr>
          <p:nvPr/>
        </p:nvPicPr>
        <p:blipFill>
          <a:blip r:embed="rId6"/>
          <a:srcRect l="0" t="12500" r="0" b="12500"/>
          <a:stretch>
            <a:fillRect/>
          </a:stretch>
        </p:blipFill>
        <p:spPr>
          <a:xfrm flipH="false" flipV="false" rot="0">
            <a:off x="1028700" y="2158165"/>
            <a:ext cx="7960894" cy="5970671"/>
          </a:xfrm>
          <a:prstGeom prst="rect">
            <a:avLst/>
          </a:prstGeom>
        </p:spPr>
      </p:pic>
      <p:sp>
        <p:nvSpPr>
          <p:cNvPr name="TextBox 9" id="9"/>
          <p:cNvSpPr txBox="true"/>
          <p:nvPr/>
        </p:nvSpPr>
        <p:spPr>
          <a:xfrm rot="0">
            <a:off x="9456694" y="4311259"/>
            <a:ext cx="9197215" cy="1607333"/>
          </a:xfrm>
          <a:prstGeom prst="rect">
            <a:avLst/>
          </a:prstGeom>
        </p:spPr>
        <p:txBody>
          <a:bodyPr anchor="t" rtlCol="false" tIns="0" lIns="0" bIns="0" rIns="0">
            <a:spAutoFit/>
          </a:bodyPr>
          <a:lstStyle/>
          <a:p>
            <a:pPr>
              <a:lnSpc>
                <a:spcPts val="4331"/>
              </a:lnSpc>
            </a:pPr>
            <a:r>
              <a:rPr lang="en-US" sz="3094">
                <a:solidFill>
                  <a:srgbClr val="000000"/>
                </a:solidFill>
                <a:latin typeface="Open Sans Light"/>
              </a:rPr>
              <a:t>Kemudian, anda memutuskan untuk merekrut rekan-rekan data scientist untuk mengimplementasikan hal tersebut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98918" y="609475"/>
            <a:ext cx="2151110" cy="2000532"/>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98918" y="-1247112"/>
            <a:ext cx="2151110" cy="2000532"/>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071782" y="9329554"/>
            <a:ext cx="2151110" cy="2000532"/>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18997">
            <a:off x="13325123" y="1331362"/>
            <a:ext cx="2629673" cy="1078166"/>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142556" y="8225798"/>
            <a:ext cx="2692088" cy="1103756"/>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071782" y="7044327"/>
            <a:ext cx="2151110" cy="2000532"/>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028700" y="2158165"/>
            <a:ext cx="7960894" cy="5970671"/>
          </a:xfrm>
          <a:prstGeom prst="rect">
            <a:avLst/>
          </a:prstGeom>
        </p:spPr>
      </p:pic>
      <p:sp>
        <p:nvSpPr>
          <p:cNvPr name="TextBox 9" id="9"/>
          <p:cNvSpPr txBox="true"/>
          <p:nvPr/>
        </p:nvSpPr>
        <p:spPr>
          <a:xfrm rot="0">
            <a:off x="9456694" y="4008244"/>
            <a:ext cx="8085556" cy="3236108"/>
          </a:xfrm>
          <a:prstGeom prst="rect">
            <a:avLst/>
          </a:prstGeom>
        </p:spPr>
        <p:txBody>
          <a:bodyPr anchor="t" rtlCol="false" tIns="0" lIns="0" bIns="0" rIns="0">
            <a:spAutoFit/>
          </a:bodyPr>
          <a:lstStyle/>
          <a:p>
            <a:pPr>
              <a:lnSpc>
                <a:spcPts val="4331"/>
              </a:lnSpc>
            </a:pPr>
            <a:r>
              <a:rPr lang="en-US" sz="3094">
                <a:solidFill>
                  <a:srgbClr val="000000"/>
                </a:solidFill>
                <a:latin typeface="Open Sans Light"/>
              </a:rPr>
              <a:t>Dengan tim yang anda miliki, anda merencanakan untuk membuat model Machine Learning yang sesuai dengan kebutuhan anda. Sebagai contoh anda ingin melakukan segmentasi konsumen berdasarkan karakteristik konsumen.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98918" y="609475"/>
            <a:ext cx="2151110" cy="2000532"/>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98918" y="-1247112"/>
            <a:ext cx="2151110" cy="2000532"/>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381139" y="9619723"/>
            <a:ext cx="2151110" cy="2000532"/>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18997">
            <a:off x="13325123" y="1331362"/>
            <a:ext cx="2629673" cy="1078166"/>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451912" y="7882898"/>
            <a:ext cx="2692088" cy="1103756"/>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381139" y="7334495"/>
            <a:ext cx="2151110" cy="2000532"/>
          </a:xfrm>
          <a:prstGeom prst="rect">
            <a:avLst/>
          </a:prstGeom>
        </p:spPr>
      </p:pic>
      <p:pic>
        <p:nvPicPr>
          <p:cNvPr name="Picture 8" id="8"/>
          <p:cNvPicPr>
            <a:picLocks noChangeAspect="true"/>
          </p:cNvPicPr>
          <p:nvPr/>
        </p:nvPicPr>
        <p:blipFill>
          <a:blip r:embed="rId6"/>
          <a:srcRect l="9892" t="0" r="9892" b="0"/>
          <a:stretch>
            <a:fillRect/>
          </a:stretch>
        </p:blipFill>
        <p:spPr>
          <a:xfrm flipH="false" flipV="false" rot="0">
            <a:off x="1028700" y="2158165"/>
            <a:ext cx="7960894" cy="5970671"/>
          </a:xfrm>
          <a:prstGeom prst="rect">
            <a:avLst/>
          </a:prstGeom>
        </p:spPr>
      </p:pic>
      <p:sp>
        <p:nvSpPr>
          <p:cNvPr name="TextBox 9" id="9"/>
          <p:cNvSpPr txBox="true"/>
          <p:nvPr/>
        </p:nvSpPr>
        <p:spPr>
          <a:xfrm rot="0">
            <a:off x="9075319" y="3225409"/>
            <a:ext cx="9178165" cy="3779033"/>
          </a:xfrm>
          <a:prstGeom prst="rect">
            <a:avLst/>
          </a:prstGeom>
        </p:spPr>
        <p:txBody>
          <a:bodyPr anchor="t" rtlCol="false" tIns="0" lIns="0" bIns="0" rIns="0">
            <a:spAutoFit/>
          </a:bodyPr>
          <a:lstStyle/>
          <a:p>
            <a:pPr>
              <a:lnSpc>
                <a:spcPts val="4331"/>
              </a:lnSpc>
            </a:pPr>
            <a:r>
              <a:rPr lang="en-US" sz="3094">
                <a:solidFill>
                  <a:srgbClr val="000000"/>
                </a:solidFill>
                <a:latin typeface="Open Sans Light"/>
              </a:rPr>
              <a:t>Tim anda bekerja keras untuk membuat model segmentasi yang representatif, dan setelah berkali-kali mencoba, akhirnya model diperoleh dengan hasil metriks yang baik. Akhirnya, anda memutuskan bahwa model segmentasi tersebut dapat dipergunakan untuk memprediksi segmentasi pelanggan anda.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98918" y="609475"/>
            <a:ext cx="2151110" cy="2000532"/>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98918" y="-1247112"/>
            <a:ext cx="2151110" cy="2000532"/>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379980" y="9400648"/>
            <a:ext cx="2151110" cy="2000532"/>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18997">
            <a:off x="13325123" y="1331362"/>
            <a:ext cx="2629673" cy="1078166"/>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450754" y="8296892"/>
            <a:ext cx="2692088" cy="1103756"/>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379980" y="7115420"/>
            <a:ext cx="2151110" cy="2000532"/>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028700" y="2158165"/>
            <a:ext cx="7960894" cy="5970671"/>
          </a:xfrm>
          <a:prstGeom prst="rect">
            <a:avLst/>
          </a:prstGeom>
        </p:spPr>
      </p:pic>
      <p:sp>
        <p:nvSpPr>
          <p:cNvPr name="TextBox 9" id="9"/>
          <p:cNvSpPr txBox="true"/>
          <p:nvPr/>
        </p:nvSpPr>
        <p:spPr>
          <a:xfrm rot="0">
            <a:off x="9109835" y="4033444"/>
            <a:ext cx="9178165" cy="2693183"/>
          </a:xfrm>
          <a:prstGeom prst="rect">
            <a:avLst/>
          </a:prstGeom>
        </p:spPr>
        <p:txBody>
          <a:bodyPr anchor="t" rtlCol="false" tIns="0" lIns="0" bIns="0" rIns="0">
            <a:spAutoFit/>
          </a:bodyPr>
          <a:lstStyle/>
          <a:p>
            <a:pPr>
              <a:lnSpc>
                <a:spcPts val="4331"/>
              </a:lnSpc>
            </a:pPr>
            <a:r>
              <a:rPr lang="en-US" sz="3094">
                <a:solidFill>
                  <a:srgbClr val="000000"/>
                </a:solidFill>
                <a:latin typeface="Open Sans Light"/>
              </a:rPr>
              <a:t>Setelah beberapa waktu, anda menyadari bahwa karakter pelanggan anda mulai berubah, hal ini membuat model yang anda gunakan tidak layak lagi untuk melakukan segmentasi, lalu yang anda bayangkan bahwa....</a:t>
            </a:r>
          </a:p>
        </p:txBody>
      </p:sp>
      <p:pic>
        <p:nvPicPr>
          <p:cNvPr name="Picture 10" id="10"/>
          <p:cNvPicPr>
            <a:picLocks noChangeAspect="true"/>
          </p:cNvPicPr>
          <p:nvPr/>
        </p:nvPicPr>
        <p:blipFill>
          <a:blip r:embed="rId7"/>
          <a:srcRect l="2638" t="0" r="2638" b="0"/>
          <a:stretch>
            <a:fillRect/>
          </a:stretch>
        </p:blipFill>
        <p:spPr>
          <a:xfrm flipH="false" flipV="false" rot="0">
            <a:off x="1028700" y="1870445"/>
            <a:ext cx="7960894" cy="6303231"/>
          </a:xfrm>
          <a:prstGeom prst="rect">
            <a:avLst/>
          </a:prstGeom>
        </p:spPr>
      </p:pic>
      <p:grpSp>
        <p:nvGrpSpPr>
          <p:cNvPr name="Group 11" id="11"/>
          <p:cNvGrpSpPr/>
          <p:nvPr/>
        </p:nvGrpSpPr>
        <p:grpSpPr>
          <a:xfrm rot="0">
            <a:off x="8493458" y="7774112"/>
            <a:ext cx="1301084" cy="1045560"/>
            <a:chOff x="0" y="0"/>
            <a:chExt cx="812800" cy="653172"/>
          </a:xfrm>
        </p:grpSpPr>
        <p:sp>
          <p:nvSpPr>
            <p:cNvPr name="Freeform 12" id="12"/>
            <p:cNvSpPr/>
            <p:nvPr/>
          </p:nvSpPr>
          <p:spPr>
            <a:xfrm>
              <a:off x="0" y="0"/>
              <a:ext cx="812800" cy="653172"/>
            </a:xfrm>
            <a:custGeom>
              <a:avLst/>
              <a:gdLst/>
              <a:ahLst/>
              <a:cxnLst/>
              <a:rect r="r" b="b" t="t" l="l"/>
              <a:pathLst>
                <a:path h="653172" w="812800">
                  <a:moveTo>
                    <a:pt x="303468" y="0"/>
                  </a:moveTo>
                  <a:lnTo>
                    <a:pt x="509332" y="0"/>
                  </a:lnTo>
                  <a:cubicBezTo>
                    <a:pt x="676933" y="0"/>
                    <a:pt x="812800" y="135867"/>
                    <a:pt x="812800" y="303468"/>
                  </a:cubicBezTo>
                  <a:lnTo>
                    <a:pt x="812800" y="349703"/>
                  </a:lnTo>
                  <a:cubicBezTo>
                    <a:pt x="812800" y="517304"/>
                    <a:pt x="676933" y="653172"/>
                    <a:pt x="509332" y="653172"/>
                  </a:cubicBezTo>
                  <a:lnTo>
                    <a:pt x="303468" y="653172"/>
                  </a:lnTo>
                  <a:cubicBezTo>
                    <a:pt x="135867" y="653172"/>
                    <a:pt x="0" y="517304"/>
                    <a:pt x="0" y="349703"/>
                  </a:cubicBezTo>
                  <a:lnTo>
                    <a:pt x="0" y="303468"/>
                  </a:lnTo>
                  <a:cubicBezTo>
                    <a:pt x="0" y="135867"/>
                    <a:pt x="135867" y="0"/>
                    <a:pt x="303468" y="0"/>
                  </a:cubicBezTo>
                  <a:close/>
                </a:path>
              </a:pathLst>
            </a:custGeom>
            <a:solidFill>
              <a:srgbClr val="FFFFFF"/>
            </a:solidFill>
          </p:spPr>
        </p:sp>
        <p:sp>
          <p:nvSpPr>
            <p:cNvPr name="TextBox 13" id="13"/>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98918" y="609475"/>
            <a:ext cx="2151110" cy="2000532"/>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98918" y="-1247112"/>
            <a:ext cx="2151110" cy="2000532"/>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261317" y="9331694"/>
            <a:ext cx="2151110" cy="2000532"/>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18997">
            <a:off x="13325123" y="1331362"/>
            <a:ext cx="2629673" cy="1078166"/>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332091" y="8227938"/>
            <a:ext cx="2692088" cy="1103756"/>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261317" y="7046467"/>
            <a:ext cx="2151110" cy="2000532"/>
          </a:xfrm>
          <a:prstGeom prst="rect">
            <a:avLst/>
          </a:prstGeom>
        </p:spPr>
      </p:pic>
      <p:pic>
        <p:nvPicPr>
          <p:cNvPr name="Picture 8" id="8"/>
          <p:cNvPicPr>
            <a:picLocks noChangeAspect="true"/>
          </p:cNvPicPr>
          <p:nvPr/>
        </p:nvPicPr>
        <p:blipFill>
          <a:blip r:embed="rId6"/>
          <a:srcRect l="0" t="1855" r="0" b="23144"/>
          <a:stretch>
            <a:fillRect/>
          </a:stretch>
        </p:blipFill>
        <p:spPr>
          <a:xfrm flipH="false" flipV="false" rot="0">
            <a:off x="1028700" y="2158165"/>
            <a:ext cx="7960894" cy="5970671"/>
          </a:xfrm>
          <a:prstGeom prst="rect">
            <a:avLst/>
          </a:prstGeom>
        </p:spPr>
      </p:pic>
      <p:sp>
        <p:nvSpPr>
          <p:cNvPr name="TextBox 9" id="9"/>
          <p:cNvSpPr txBox="true"/>
          <p:nvPr/>
        </p:nvSpPr>
        <p:spPr>
          <a:xfrm rot="0">
            <a:off x="9144000" y="3496871"/>
            <a:ext cx="8420778" cy="3236108"/>
          </a:xfrm>
          <a:prstGeom prst="rect">
            <a:avLst/>
          </a:prstGeom>
        </p:spPr>
        <p:txBody>
          <a:bodyPr anchor="t" rtlCol="false" tIns="0" lIns="0" bIns="0" rIns="0">
            <a:spAutoFit/>
          </a:bodyPr>
          <a:lstStyle/>
          <a:p>
            <a:pPr>
              <a:lnSpc>
                <a:spcPts val="4331"/>
              </a:lnSpc>
            </a:pPr>
            <a:r>
              <a:rPr lang="en-US" sz="3094">
                <a:solidFill>
                  <a:srgbClr val="000000"/>
                </a:solidFill>
                <a:latin typeface="Open Sans Light"/>
              </a:rPr>
              <a:t>Pada tahapan sebelumnya, anda dan tim data scientist berfokus pada pembuatan model dan bagaimana model tersebut digunakan, namun setelah melihat fenomena ini, anda sadar bahwa implementasi Machine Learning tidak berhenti pada fase deployment.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grpSp>
        <p:nvGrpSpPr>
          <p:cNvPr name="Group 3" id="3"/>
          <p:cNvGrpSpPr/>
          <p:nvPr/>
        </p:nvGrpSpPr>
        <p:grpSpPr>
          <a:xfrm rot="0">
            <a:off x="1028700" y="4225708"/>
            <a:ext cx="6832687" cy="1835583"/>
            <a:chOff x="0" y="0"/>
            <a:chExt cx="9110249" cy="2447444"/>
          </a:xfrm>
        </p:grpSpPr>
        <p:sp>
          <p:nvSpPr>
            <p:cNvPr name="TextBox 4" id="4"/>
            <p:cNvSpPr txBox="true"/>
            <p:nvPr/>
          </p:nvSpPr>
          <p:spPr>
            <a:xfrm rot="0">
              <a:off x="0" y="76200"/>
              <a:ext cx="9110249" cy="1386516"/>
            </a:xfrm>
            <a:prstGeom prst="rect">
              <a:avLst/>
            </a:prstGeom>
          </p:spPr>
          <p:txBody>
            <a:bodyPr anchor="t" rtlCol="false" tIns="0" lIns="0" bIns="0" rIns="0">
              <a:spAutoFit/>
            </a:bodyPr>
            <a:lstStyle/>
            <a:p>
              <a:pPr>
                <a:lnSpc>
                  <a:spcPts val="7920"/>
                </a:lnSpc>
              </a:pPr>
              <a:r>
                <a:rPr lang="en-US" sz="7200" spc="-72">
                  <a:solidFill>
                    <a:srgbClr val="0048CD"/>
                  </a:solidFill>
                  <a:latin typeface="Muli Bold"/>
                </a:rPr>
                <a:t>Permasalahan</a:t>
              </a:r>
            </a:p>
          </p:txBody>
        </p:sp>
        <p:sp>
          <p:nvSpPr>
            <p:cNvPr name="TextBox 5" id="5"/>
            <p:cNvSpPr txBox="true"/>
            <p:nvPr/>
          </p:nvSpPr>
          <p:spPr>
            <a:xfrm rot="0">
              <a:off x="0" y="1839014"/>
              <a:ext cx="7248283" cy="608430"/>
            </a:xfrm>
            <a:prstGeom prst="rect">
              <a:avLst/>
            </a:prstGeom>
          </p:spPr>
          <p:txBody>
            <a:bodyPr anchor="t" rtlCol="false" tIns="0" lIns="0" bIns="0" rIns="0">
              <a:spAutoFit/>
            </a:bodyPr>
            <a:lstStyle/>
            <a:p>
              <a:pPr>
                <a:lnSpc>
                  <a:spcPts val="3919"/>
                </a:lnSpc>
                <a:spcBef>
                  <a:spcPct val="0"/>
                </a:spcBef>
              </a:pPr>
            </a:p>
          </p:txBody>
        </p:sp>
      </p:grpSp>
      <p:grpSp>
        <p:nvGrpSpPr>
          <p:cNvPr name="Group 6" id="6"/>
          <p:cNvGrpSpPr/>
          <p:nvPr/>
        </p:nvGrpSpPr>
        <p:grpSpPr>
          <a:xfrm rot="0">
            <a:off x="7889962" y="829571"/>
            <a:ext cx="9210261" cy="7868918"/>
            <a:chOff x="0" y="0"/>
            <a:chExt cx="3807918" cy="3253350"/>
          </a:xfrm>
        </p:grpSpPr>
        <p:sp>
          <p:nvSpPr>
            <p:cNvPr name="Freeform 7" id="7"/>
            <p:cNvSpPr/>
            <p:nvPr/>
          </p:nvSpPr>
          <p:spPr>
            <a:xfrm>
              <a:off x="0" y="0"/>
              <a:ext cx="3807919" cy="3253350"/>
            </a:xfrm>
            <a:custGeom>
              <a:avLst/>
              <a:gdLst/>
              <a:ahLst/>
              <a:cxnLst/>
              <a:rect r="r" b="b" t="t" l="l"/>
              <a:pathLst>
                <a:path h="3253350" w="3807919">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FFFFFF"/>
            </a:solidFill>
          </p:spPr>
        </p:sp>
      </p:grpSp>
      <p:grpSp>
        <p:nvGrpSpPr>
          <p:cNvPr name="Group 8" id="8"/>
          <p:cNvGrpSpPr/>
          <p:nvPr/>
        </p:nvGrpSpPr>
        <p:grpSpPr>
          <a:xfrm rot="0">
            <a:off x="8334126" y="829571"/>
            <a:ext cx="8925174" cy="8627858"/>
            <a:chOff x="0" y="0"/>
            <a:chExt cx="3690051" cy="3567128"/>
          </a:xfrm>
        </p:grpSpPr>
        <p:sp>
          <p:nvSpPr>
            <p:cNvPr name="Freeform 9" id="9"/>
            <p:cNvSpPr/>
            <p:nvPr/>
          </p:nvSpPr>
          <p:spPr>
            <a:xfrm>
              <a:off x="0" y="0"/>
              <a:ext cx="3690051" cy="3567128"/>
            </a:xfrm>
            <a:custGeom>
              <a:avLst/>
              <a:gdLst/>
              <a:ahLst/>
              <a:cxnLst/>
              <a:rect r="r" b="b" t="t" l="l"/>
              <a:pathLst>
                <a:path h="3567128" w="3690051">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p:spPr>
        </p:sp>
      </p:grpSp>
      <p:grpSp>
        <p:nvGrpSpPr>
          <p:cNvPr name="Group 10" id="10"/>
          <p:cNvGrpSpPr/>
          <p:nvPr/>
        </p:nvGrpSpPr>
        <p:grpSpPr>
          <a:xfrm rot="0">
            <a:off x="9169564" y="1481434"/>
            <a:ext cx="7844934" cy="7324133"/>
            <a:chOff x="0" y="0"/>
            <a:chExt cx="10459912" cy="9765511"/>
          </a:xfrm>
        </p:grpSpPr>
        <p:sp>
          <p:nvSpPr>
            <p:cNvPr name="TextBox 11" id="11"/>
            <p:cNvSpPr txBox="true"/>
            <p:nvPr/>
          </p:nvSpPr>
          <p:spPr>
            <a:xfrm rot="0">
              <a:off x="0" y="965284"/>
              <a:ext cx="10459912" cy="1280341"/>
            </a:xfrm>
            <a:prstGeom prst="rect">
              <a:avLst/>
            </a:prstGeom>
          </p:spPr>
          <p:txBody>
            <a:bodyPr anchor="t" rtlCol="false" tIns="0" lIns="0" bIns="0" rIns="0">
              <a:spAutoFit/>
            </a:bodyPr>
            <a:lstStyle/>
            <a:p>
              <a:pPr>
                <a:lnSpc>
                  <a:spcPts val="3919"/>
                </a:lnSpc>
                <a:spcBef>
                  <a:spcPct val="0"/>
                </a:spcBef>
              </a:pPr>
              <a:r>
                <a:rPr lang="en-US" sz="2800">
                  <a:solidFill>
                    <a:srgbClr val="FFFFFF"/>
                  </a:solidFill>
                  <a:latin typeface="Muli Regular"/>
                </a:rPr>
                <a:t>Membuat model dari awal membutuhkan banyak usaha dan waktu.</a:t>
              </a:r>
            </a:p>
          </p:txBody>
        </p:sp>
        <p:sp>
          <p:nvSpPr>
            <p:cNvPr name="TextBox 12" id="12"/>
            <p:cNvSpPr txBox="true"/>
            <p:nvPr/>
          </p:nvSpPr>
          <p:spPr>
            <a:xfrm rot="0">
              <a:off x="0" y="-66675"/>
              <a:ext cx="10459912" cy="796760"/>
            </a:xfrm>
            <a:prstGeom prst="rect">
              <a:avLst/>
            </a:prstGeom>
          </p:spPr>
          <p:txBody>
            <a:bodyPr anchor="t" rtlCol="false" tIns="0" lIns="0" bIns="0" rIns="0">
              <a:spAutoFit/>
            </a:bodyPr>
            <a:lstStyle/>
            <a:p>
              <a:pPr>
                <a:lnSpc>
                  <a:spcPts val="5040"/>
                </a:lnSpc>
                <a:spcBef>
                  <a:spcPct val="0"/>
                </a:spcBef>
              </a:pPr>
              <a:r>
                <a:rPr lang="en-US" sz="3600">
                  <a:solidFill>
                    <a:srgbClr val="75C7FB"/>
                  </a:solidFill>
                  <a:latin typeface="Inknut Antiqua Medium"/>
                </a:rPr>
                <a:t>Time Consuming</a:t>
              </a:r>
            </a:p>
          </p:txBody>
        </p:sp>
        <p:sp>
          <p:nvSpPr>
            <p:cNvPr name="TextBox 13" id="13"/>
            <p:cNvSpPr txBox="true"/>
            <p:nvPr/>
          </p:nvSpPr>
          <p:spPr>
            <a:xfrm rot="0">
              <a:off x="0" y="3729570"/>
              <a:ext cx="10459912" cy="1944113"/>
            </a:xfrm>
            <a:prstGeom prst="rect">
              <a:avLst/>
            </a:prstGeom>
          </p:spPr>
          <p:txBody>
            <a:bodyPr anchor="t" rtlCol="false" tIns="0" lIns="0" bIns="0" rIns="0">
              <a:spAutoFit/>
            </a:bodyPr>
            <a:lstStyle/>
            <a:p>
              <a:pPr>
                <a:lnSpc>
                  <a:spcPts val="3920"/>
                </a:lnSpc>
                <a:spcBef>
                  <a:spcPct val="0"/>
                </a:spcBef>
              </a:pPr>
              <a:r>
                <a:rPr lang="en-US" sz="2800">
                  <a:solidFill>
                    <a:srgbClr val="FFFFFF"/>
                  </a:solidFill>
                  <a:latin typeface="Muli Regular"/>
                </a:rPr>
                <a:t>Pembuatan model bersifat eksperimental, dimana model yang kita buat sebelumnya bisa menjadi titik awal yang efisien dan efektif.</a:t>
              </a:r>
            </a:p>
          </p:txBody>
        </p:sp>
        <p:sp>
          <p:nvSpPr>
            <p:cNvPr name="TextBox 14" id="14"/>
            <p:cNvSpPr txBox="true"/>
            <p:nvPr/>
          </p:nvSpPr>
          <p:spPr>
            <a:xfrm rot="0">
              <a:off x="0" y="2654494"/>
              <a:ext cx="10459912" cy="796760"/>
            </a:xfrm>
            <a:prstGeom prst="rect">
              <a:avLst/>
            </a:prstGeom>
          </p:spPr>
          <p:txBody>
            <a:bodyPr anchor="t" rtlCol="false" tIns="0" lIns="0" bIns="0" rIns="0">
              <a:spAutoFit/>
            </a:bodyPr>
            <a:lstStyle/>
            <a:p>
              <a:pPr>
                <a:lnSpc>
                  <a:spcPts val="5040"/>
                </a:lnSpc>
                <a:spcBef>
                  <a:spcPct val="0"/>
                </a:spcBef>
              </a:pPr>
              <a:r>
                <a:rPr lang="en-US" sz="3600">
                  <a:solidFill>
                    <a:srgbClr val="75C7FB"/>
                  </a:solidFill>
                  <a:latin typeface="Inknut Antiqua Medium"/>
                </a:rPr>
                <a:t>Experimental/ Reusability</a:t>
              </a:r>
            </a:p>
          </p:txBody>
        </p:sp>
        <p:sp>
          <p:nvSpPr>
            <p:cNvPr name="TextBox 15" id="15"/>
            <p:cNvSpPr txBox="true"/>
            <p:nvPr/>
          </p:nvSpPr>
          <p:spPr>
            <a:xfrm rot="0">
              <a:off x="0" y="7157627"/>
              <a:ext cx="10459912" cy="2607884"/>
            </a:xfrm>
            <a:prstGeom prst="rect">
              <a:avLst/>
            </a:prstGeom>
          </p:spPr>
          <p:txBody>
            <a:bodyPr anchor="t" rtlCol="false" tIns="0" lIns="0" bIns="0" rIns="0">
              <a:spAutoFit/>
            </a:bodyPr>
            <a:lstStyle/>
            <a:p>
              <a:pPr>
                <a:lnSpc>
                  <a:spcPts val="3920"/>
                </a:lnSpc>
                <a:spcBef>
                  <a:spcPct val="0"/>
                </a:spcBef>
              </a:pPr>
              <a:r>
                <a:rPr lang="en-US" sz="2800">
                  <a:solidFill>
                    <a:srgbClr val="FFFFFF"/>
                  </a:solidFill>
                  <a:latin typeface="Muli Regular"/>
                </a:rPr>
                <a:t>Project ML biasanya melibatkan banyak pemangku kepentingan didalamnya. Hal ini dapat mengakibatkan kesenjangan dari segi bisnis dan teknikal.</a:t>
              </a:r>
            </a:p>
          </p:txBody>
        </p:sp>
        <p:sp>
          <p:nvSpPr>
            <p:cNvPr name="TextBox 16" id="16"/>
            <p:cNvSpPr txBox="true"/>
            <p:nvPr/>
          </p:nvSpPr>
          <p:spPr>
            <a:xfrm rot="0">
              <a:off x="0" y="6082551"/>
              <a:ext cx="10459912" cy="796760"/>
            </a:xfrm>
            <a:prstGeom prst="rect">
              <a:avLst/>
            </a:prstGeom>
          </p:spPr>
          <p:txBody>
            <a:bodyPr anchor="t" rtlCol="false" tIns="0" lIns="0" bIns="0" rIns="0">
              <a:spAutoFit/>
            </a:bodyPr>
            <a:lstStyle/>
            <a:p>
              <a:pPr>
                <a:lnSpc>
                  <a:spcPts val="5040"/>
                </a:lnSpc>
                <a:spcBef>
                  <a:spcPct val="0"/>
                </a:spcBef>
              </a:pPr>
              <a:r>
                <a:rPr lang="en-US" sz="3600">
                  <a:solidFill>
                    <a:srgbClr val="75C7FB"/>
                  </a:solidFill>
                  <a:latin typeface="Inknut Antiqua Medium"/>
                </a:rPr>
                <a:t>Multi-function Team</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grpSp>
        <p:nvGrpSpPr>
          <p:cNvPr name="Group 3" id="3"/>
          <p:cNvGrpSpPr/>
          <p:nvPr/>
        </p:nvGrpSpPr>
        <p:grpSpPr>
          <a:xfrm rot="0">
            <a:off x="1028700" y="4126970"/>
            <a:ext cx="6832687" cy="1835583"/>
            <a:chOff x="0" y="0"/>
            <a:chExt cx="9110249" cy="2447444"/>
          </a:xfrm>
        </p:grpSpPr>
        <p:sp>
          <p:nvSpPr>
            <p:cNvPr name="TextBox 4" id="4"/>
            <p:cNvSpPr txBox="true"/>
            <p:nvPr/>
          </p:nvSpPr>
          <p:spPr>
            <a:xfrm rot="0">
              <a:off x="0" y="76200"/>
              <a:ext cx="9110249" cy="1386516"/>
            </a:xfrm>
            <a:prstGeom prst="rect">
              <a:avLst/>
            </a:prstGeom>
          </p:spPr>
          <p:txBody>
            <a:bodyPr anchor="t" rtlCol="false" tIns="0" lIns="0" bIns="0" rIns="0">
              <a:spAutoFit/>
            </a:bodyPr>
            <a:lstStyle/>
            <a:p>
              <a:pPr>
                <a:lnSpc>
                  <a:spcPts val="7920"/>
                </a:lnSpc>
              </a:pPr>
              <a:r>
                <a:rPr lang="en-US" sz="7200" spc="-72">
                  <a:solidFill>
                    <a:srgbClr val="0048CD"/>
                  </a:solidFill>
                  <a:latin typeface="Muli Bold"/>
                </a:rPr>
                <a:t>Permasalahan</a:t>
              </a:r>
            </a:p>
          </p:txBody>
        </p:sp>
        <p:sp>
          <p:nvSpPr>
            <p:cNvPr name="TextBox 5" id="5"/>
            <p:cNvSpPr txBox="true"/>
            <p:nvPr/>
          </p:nvSpPr>
          <p:spPr>
            <a:xfrm rot="0">
              <a:off x="0" y="1839014"/>
              <a:ext cx="7248283" cy="608430"/>
            </a:xfrm>
            <a:prstGeom prst="rect">
              <a:avLst/>
            </a:prstGeom>
          </p:spPr>
          <p:txBody>
            <a:bodyPr anchor="t" rtlCol="false" tIns="0" lIns="0" bIns="0" rIns="0">
              <a:spAutoFit/>
            </a:bodyPr>
            <a:lstStyle/>
            <a:p>
              <a:pPr>
                <a:lnSpc>
                  <a:spcPts val="3919"/>
                </a:lnSpc>
                <a:spcBef>
                  <a:spcPct val="0"/>
                </a:spcBef>
              </a:pPr>
            </a:p>
          </p:txBody>
        </p:sp>
      </p:grpSp>
      <p:grpSp>
        <p:nvGrpSpPr>
          <p:cNvPr name="Group 6" id="6"/>
          <p:cNvGrpSpPr/>
          <p:nvPr/>
        </p:nvGrpSpPr>
        <p:grpSpPr>
          <a:xfrm rot="0">
            <a:off x="7889962" y="829571"/>
            <a:ext cx="9210261" cy="7868918"/>
            <a:chOff x="0" y="0"/>
            <a:chExt cx="3807918" cy="3253350"/>
          </a:xfrm>
        </p:grpSpPr>
        <p:sp>
          <p:nvSpPr>
            <p:cNvPr name="Freeform 7" id="7"/>
            <p:cNvSpPr/>
            <p:nvPr/>
          </p:nvSpPr>
          <p:spPr>
            <a:xfrm>
              <a:off x="0" y="0"/>
              <a:ext cx="3807919" cy="3253350"/>
            </a:xfrm>
            <a:custGeom>
              <a:avLst/>
              <a:gdLst/>
              <a:ahLst/>
              <a:cxnLst/>
              <a:rect r="r" b="b" t="t" l="l"/>
              <a:pathLst>
                <a:path h="3253350" w="3807919">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FFFFFF"/>
            </a:solidFill>
          </p:spPr>
        </p:sp>
      </p:grpSp>
      <p:grpSp>
        <p:nvGrpSpPr>
          <p:cNvPr name="Group 8" id="8"/>
          <p:cNvGrpSpPr/>
          <p:nvPr/>
        </p:nvGrpSpPr>
        <p:grpSpPr>
          <a:xfrm rot="0">
            <a:off x="8334126" y="829571"/>
            <a:ext cx="8925174" cy="8627858"/>
            <a:chOff x="0" y="0"/>
            <a:chExt cx="3690051" cy="3567128"/>
          </a:xfrm>
        </p:grpSpPr>
        <p:sp>
          <p:nvSpPr>
            <p:cNvPr name="Freeform 9" id="9"/>
            <p:cNvSpPr/>
            <p:nvPr/>
          </p:nvSpPr>
          <p:spPr>
            <a:xfrm>
              <a:off x="0" y="0"/>
              <a:ext cx="3690051" cy="3567128"/>
            </a:xfrm>
            <a:custGeom>
              <a:avLst/>
              <a:gdLst/>
              <a:ahLst/>
              <a:cxnLst/>
              <a:rect r="r" b="b" t="t" l="l"/>
              <a:pathLst>
                <a:path h="3567128" w="3690051">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p:spPr>
        </p:sp>
      </p:grpSp>
      <p:grpSp>
        <p:nvGrpSpPr>
          <p:cNvPr name="Group 10" id="10"/>
          <p:cNvGrpSpPr/>
          <p:nvPr/>
        </p:nvGrpSpPr>
        <p:grpSpPr>
          <a:xfrm rot="0">
            <a:off x="9144000" y="2703567"/>
            <a:ext cx="7082849" cy="6328476"/>
            <a:chOff x="0" y="0"/>
            <a:chExt cx="9443798" cy="8437968"/>
          </a:xfrm>
        </p:grpSpPr>
        <p:sp>
          <p:nvSpPr>
            <p:cNvPr name="TextBox 11" id="11"/>
            <p:cNvSpPr txBox="true"/>
            <p:nvPr/>
          </p:nvSpPr>
          <p:spPr>
            <a:xfrm rot="0">
              <a:off x="0" y="965284"/>
              <a:ext cx="9443798" cy="1944113"/>
            </a:xfrm>
            <a:prstGeom prst="rect">
              <a:avLst/>
            </a:prstGeom>
          </p:spPr>
          <p:txBody>
            <a:bodyPr anchor="t" rtlCol="false" tIns="0" lIns="0" bIns="0" rIns="0">
              <a:spAutoFit/>
            </a:bodyPr>
            <a:lstStyle/>
            <a:p>
              <a:pPr>
                <a:lnSpc>
                  <a:spcPts val="3919"/>
                </a:lnSpc>
                <a:spcBef>
                  <a:spcPct val="0"/>
                </a:spcBef>
              </a:pPr>
              <a:r>
                <a:rPr lang="en-US" sz="2800">
                  <a:solidFill>
                    <a:srgbClr val="FFFFFF"/>
                  </a:solidFill>
                  <a:latin typeface="Muli Regular"/>
                </a:rPr>
                <a:t>Aktivitas Deployment dan Maintain model ML dapat melibatkan proses yang panjang.</a:t>
              </a:r>
            </a:p>
          </p:txBody>
        </p:sp>
        <p:sp>
          <p:nvSpPr>
            <p:cNvPr name="TextBox 12" id="12"/>
            <p:cNvSpPr txBox="true"/>
            <p:nvPr/>
          </p:nvSpPr>
          <p:spPr>
            <a:xfrm rot="0">
              <a:off x="0" y="-66675"/>
              <a:ext cx="9443798" cy="796760"/>
            </a:xfrm>
            <a:prstGeom prst="rect">
              <a:avLst/>
            </a:prstGeom>
          </p:spPr>
          <p:txBody>
            <a:bodyPr anchor="t" rtlCol="false" tIns="0" lIns="0" bIns="0" rIns="0">
              <a:spAutoFit/>
            </a:bodyPr>
            <a:lstStyle/>
            <a:p>
              <a:pPr>
                <a:lnSpc>
                  <a:spcPts val="5040"/>
                </a:lnSpc>
                <a:spcBef>
                  <a:spcPct val="0"/>
                </a:spcBef>
              </a:pPr>
              <a:r>
                <a:rPr lang="en-US" sz="3600">
                  <a:solidFill>
                    <a:srgbClr val="75C7FB"/>
                  </a:solidFill>
                  <a:latin typeface="Inknut Antiqua Medium"/>
                </a:rPr>
                <a:t>Deployment Complexity</a:t>
              </a:r>
            </a:p>
          </p:txBody>
        </p:sp>
        <p:sp>
          <p:nvSpPr>
            <p:cNvPr name="TextBox 13" id="13"/>
            <p:cNvSpPr txBox="true"/>
            <p:nvPr/>
          </p:nvSpPr>
          <p:spPr>
            <a:xfrm rot="0">
              <a:off x="0" y="4393341"/>
              <a:ext cx="9443798" cy="1944113"/>
            </a:xfrm>
            <a:prstGeom prst="rect">
              <a:avLst/>
            </a:prstGeom>
          </p:spPr>
          <p:txBody>
            <a:bodyPr anchor="t" rtlCol="false" tIns="0" lIns="0" bIns="0" rIns="0">
              <a:spAutoFit/>
            </a:bodyPr>
            <a:lstStyle/>
            <a:p>
              <a:pPr>
                <a:lnSpc>
                  <a:spcPts val="3920"/>
                </a:lnSpc>
                <a:spcBef>
                  <a:spcPct val="0"/>
                </a:spcBef>
              </a:pPr>
              <a:r>
                <a:rPr lang="en-US" sz="2800">
                  <a:solidFill>
                    <a:srgbClr val="FFFFFF"/>
                  </a:solidFill>
                  <a:latin typeface="Muli Regular"/>
                </a:rPr>
                <a:t>Kebanyakan model di fase production mengalami penurunan performa setelah beberapa waktu.</a:t>
              </a:r>
            </a:p>
          </p:txBody>
        </p:sp>
        <p:sp>
          <p:nvSpPr>
            <p:cNvPr name="TextBox 14" id="14"/>
            <p:cNvSpPr txBox="true"/>
            <p:nvPr/>
          </p:nvSpPr>
          <p:spPr>
            <a:xfrm rot="0">
              <a:off x="0" y="3318265"/>
              <a:ext cx="9443798" cy="796760"/>
            </a:xfrm>
            <a:prstGeom prst="rect">
              <a:avLst/>
            </a:prstGeom>
          </p:spPr>
          <p:txBody>
            <a:bodyPr anchor="t" rtlCol="false" tIns="0" lIns="0" bIns="0" rIns="0">
              <a:spAutoFit/>
            </a:bodyPr>
            <a:lstStyle/>
            <a:p>
              <a:pPr>
                <a:lnSpc>
                  <a:spcPts val="5040"/>
                </a:lnSpc>
                <a:spcBef>
                  <a:spcPct val="0"/>
                </a:spcBef>
              </a:pPr>
              <a:r>
                <a:rPr lang="en-US" sz="3600">
                  <a:solidFill>
                    <a:srgbClr val="75C7FB"/>
                  </a:solidFill>
                  <a:latin typeface="Inknut Antiqua Medium"/>
                </a:rPr>
                <a:t>Model Decay/ Monitoring</a:t>
              </a:r>
            </a:p>
          </p:txBody>
        </p:sp>
        <p:sp>
          <p:nvSpPr>
            <p:cNvPr name="TextBox 15" id="15"/>
            <p:cNvSpPr txBox="true"/>
            <p:nvPr/>
          </p:nvSpPr>
          <p:spPr>
            <a:xfrm rot="0">
              <a:off x="0" y="7821398"/>
              <a:ext cx="9443798" cy="616570"/>
            </a:xfrm>
            <a:prstGeom prst="rect">
              <a:avLst/>
            </a:prstGeom>
          </p:spPr>
          <p:txBody>
            <a:bodyPr anchor="t" rtlCol="false" tIns="0" lIns="0" bIns="0" rIns="0">
              <a:spAutoFit/>
            </a:bodyPr>
            <a:lstStyle/>
            <a:p>
              <a:pPr>
                <a:lnSpc>
                  <a:spcPts val="3920"/>
                </a:lnSpc>
                <a:spcBef>
                  <a:spcPct val="0"/>
                </a:spcBef>
              </a:pPr>
            </a:p>
          </p:txBody>
        </p:sp>
        <p:sp>
          <p:nvSpPr>
            <p:cNvPr name="TextBox 16" id="16"/>
            <p:cNvSpPr txBox="true"/>
            <p:nvPr/>
          </p:nvSpPr>
          <p:spPr>
            <a:xfrm rot="0">
              <a:off x="0" y="6746322"/>
              <a:ext cx="9443798" cy="796760"/>
            </a:xfrm>
            <a:prstGeom prst="rect">
              <a:avLst/>
            </a:prstGeom>
          </p:spPr>
          <p:txBody>
            <a:bodyPr anchor="t" rtlCol="false" tIns="0" lIns="0" bIns="0" rIns="0">
              <a:spAutoFit/>
            </a:bodyPr>
            <a:lstStyle/>
            <a:p>
              <a:pPr>
                <a:lnSpc>
                  <a:spcPts val="5040"/>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DAFGpVen_fM</dc:identifier>
  <dcterms:modified xsi:type="dcterms:W3CDTF">2011-08-01T06:04:30Z</dcterms:modified>
  <cp:revision>1</cp:revision>
  <dc:title>Pengenalan MLOps Menggunakan MLflow</dc:title>
</cp:coreProperties>
</file>